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8" r:id="rId9"/>
    <p:sldId id="263" r:id="rId10"/>
    <p:sldId id="264" r:id="rId11"/>
    <p:sldId id="265" r:id="rId12"/>
    <p:sldId id="266"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4386"/>
    <a:srgbClr val="48A04B"/>
    <a:srgbClr val="DADA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60"/>
    <p:restoredTop sz="96966"/>
  </p:normalViewPr>
  <p:slideViewPr>
    <p:cSldViewPr snapToGrid="0">
      <p:cViewPr varScale="1">
        <p:scale>
          <a:sx n="88" d="100"/>
          <a:sy n="88" d="100"/>
        </p:scale>
        <p:origin x="-1138"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AE37A-555B-5846-A6B4-6B3DE54A698B}" type="datetimeFigureOut">
              <a:rPr lang="tr-TR" smtClean="0"/>
              <a:t>24.04.2023</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9BC58-06AA-F149-AFC0-4B5318210CC8}" type="slidenum">
              <a:rPr lang="tr-TR" smtClean="0"/>
              <a:t>‹#›</a:t>
            </a:fld>
            <a:endParaRPr lang="tr-TR"/>
          </a:p>
        </p:txBody>
      </p:sp>
    </p:spTree>
    <p:extLst>
      <p:ext uri="{BB962C8B-B14F-4D97-AF65-F5344CB8AC3E}">
        <p14:creationId xmlns:p14="http://schemas.microsoft.com/office/powerpoint/2010/main" val="1547211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rgbClr val="DADAD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
        <p:nvSpPr>
          <p:cNvPr id="4" name="Date Placeholder 3"/>
          <p:cNvSpPr>
            <a:spLocks noGrp="1"/>
          </p:cNvSpPr>
          <p:nvPr>
            <p:ph type="dt" sz="half" idx="10"/>
          </p:nvPr>
        </p:nvSpPr>
        <p:spPr/>
        <p:txBody>
          <a:bodyPr/>
          <a:lstStyle/>
          <a:p>
            <a:fld id="{CE9AC338-7F35-E44A-BF33-E0CBA2315C5C}" type="datetime1">
              <a:rPr lang="tr-TR" smtClean="0"/>
              <a:t>24.04.2023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19C552-EFCF-6C45-B96D-CD3C9379F80B}" type="slidenum">
              <a:rPr lang="tr-TR" smtClean="0"/>
              <a:t>‹#›</a:t>
            </a:fld>
            <a:endParaRPr lang="tr-TR" dirty="0"/>
          </a:p>
        </p:txBody>
      </p:sp>
    </p:spTree>
    <p:extLst>
      <p:ext uri="{BB962C8B-B14F-4D97-AF65-F5344CB8AC3E}">
        <p14:creationId xmlns:p14="http://schemas.microsoft.com/office/powerpoint/2010/main" val="3923062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0EE3991-94F0-B14E-AFBF-8B3C845F6ED9}" type="datetime1">
              <a:rPr lang="tr-TR" smtClean="0"/>
              <a:t>24.04.2023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19C552-EFCF-6C45-B96D-CD3C9379F80B}" type="slidenum">
              <a:rPr lang="tr-TR" smtClean="0"/>
              <a:t>‹#›</a:t>
            </a:fld>
            <a:endParaRPr lang="tr-TR"/>
          </a:p>
        </p:txBody>
      </p:sp>
    </p:spTree>
    <p:extLst>
      <p:ext uri="{BB962C8B-B14F-4D97-AF65-F5344CB8AC3E}">
        <p14:creationId xmlns:p14="http://schemas.microsoft.com/office/powerpoint/2010/main" val="155142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270DA3-E9F3-8343-BE6F-93B72BC5C1E0}" type="datetime1">
              <a:rPr lang="tr-TR" smtClean="0"/>
              <a:t>24.04.2023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19C552-EFCF-6C45-B96D-CD3C9379F80B}" type="slidenum">
              <a:rPr lang="tr-TR" smtClean="0"/>
              <a:t>‹#›</a:t>
            </a:fld>
            <a:endParaRPr lang="tr-TR"/>
          </a:p>
        </p:txBody>
      </p:sp>
    </p:spTree>
    <p:extLst>
      <p:ext uri="{BB962C8B-B14F-4D97-AF65-F5344CB8AC3E}">
        <p14:creationId xmlns:p14="http://schemas.microsoft.com/office/powerpoint/2010/main" val="3709554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Content Placeholder 2"/>
          <p:cNvSpPr>
            <a:spLocks noGrp="1"/>
          </p:cNvSpPr>
          <p:nvPr>
            <p:ph idx="1"/>
          </p:nvPr>
        </p:nvSpPr>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FFEA98D7-4AF4-DC49-B9F9-3B3524BA417E}" type="datetime1">
              <a:rPr lang="tr-TR" smtClean="0"/>
              <a:t>24.04.2023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19C552-EFCF-6C45-B96D-CD3C9379F80B}" type="slidenum">
              <a:rPr lang="tr-TR" smtClean="0"/>
              <a:t>‹#›</a:t>
            </a:fld>
            <a:endParaRPr lang="tr-TR"/>
          </a:p>
        </p:txBody>
      </p:sp>
    </p:spTree>
    <p:extLst>
      <p:ext uri="{BB962C8B-B14F-4D97-AF65-F5344CB8AC3E}">
        <p14:creationId xmlns:p14="http://schemas.microsoft.com/office/powerpoint/2010/main" val="344895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03E0AE2-5004-AF47-8419-ACB1E11E69C6}" type="datetime1">
              <a:rPr lang="tr-TR" smtClean="0"/>
              <a:t>24.04.2023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19C552-EFCF-6C45-B96D-CD3C9379F80B}" type="slidenum">
              <a:rPr lang="tr-TR" smtClean="0"/>
              <a:t>‹#›</a:t>
            </a:fld>
            <a:endParaRPr lang="tr-TR"/>
          </a:p>
        </p:txBody>
      </p:sp>
    </p:spTree>
    <p:extLst>
      <p:ext uri="{BB962C8B-B14F-4D97-AF65-F5344CB8AC3E}">
        <p14:creationId xmlns:p14="http://schemas.microsoft.com/office/powerpoint/2010/main" val="1495785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F4815EE-0A71-A041-B513-035AFF229774}" type="datetime1">
              <a:rPr lang="tr-TR" smtClean="0"/>
              <a:t>24.04.2023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B19C552-EFCF-6C45-B96D-CD3C9379F80B}" type="slidenum">
              <a:rPr lang="tr-TR" smtClean="0"/>
              <a:t>‹#›</a:t>
            </a:fld>
            <a:endParaRPr lang="tr-TR"/>
          </a:p>
        </p:txBody>
      </p:sp>
    </p:spTree>
    <p:extLst>
      <p:ext uri="{BB962C8B-B14F-4D97-AF65-F5344CB8AC3E}">
        <p14:creationId xmlns:p14="http://schemas.microsoft.com/office/powerpoint/2010/main" val="1317147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4C60F97-0C86-2942-BAD6-F02A6742BEEC}" type="datetime1">
              <a:rPr lang="tr-TR" smtClean="0"/>
              <a:t>24.04.2023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B19C552-EFCF-6C45-B96D-CD3C9379F80B}" type="slidenum">
              <a:rPr lang="tr-TR" smtClean="0"/>
              <a:t>‹#›</a:t>
            </a:fld>
            <a:endParaRPr lang="tr-TR"/>
          </a:p>
        </p:txBody>
      </p:sp>
    </p:spTree>
    <p:extLst>
      <p:ext uri="{BB962C8B-B14F-4D97-AF65-F5344CB8AC3E}">
        <p14:creationId xmlns:p14="http://schemas.microsoft.com/office/powerpoint/2010/main" val="4098467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7444CB-17FE-E549-B9AB-56E3C9519BC7}" type="datetime1">
              <a:rPr lang="tr-TR" smtClean="0"/>
              <a:t>24.04.2023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B19C552-EFCF-6C45-B96D-CD3C9379F80B}" type="slidenum">
              <a:rPr lang="tr-TR" smtClean="0"/>
              <a:t>‹#›</a:t>
            </a:fld>
            <a:endParaRPr lang="tr-TR"/>
          </a:p>
        </p:txBody>
      </p:sp>
    </p:spTree>
    <p:extLst>
      <p:ext uri="{BB962C8B-B14F-4D97-AF65-F5344CB8AC3E}">
        <p14:creationId xmlns:p14="http://schemas.microsoft.com/office/powerpoint/2010/main" val="52308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618025-0E9C-6546-8487-12A869C28818}" type="datetime1">
              <a:rPr lang="tr-TR" smtClean="0"/>
              <a:t>24.04.2023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B19C552-EFCF-6C45-B96D-CD3C9379F80B}" type="slidenum">
              <a:rPr lang="tr-TR" smtClean="0"/>
              <a:t>‹#›</a:t>
            </a:fld>
            <a:endParaRPr lang="tr-TR"/>
          </a:p>
        </p:txBody>
      </p:sp>
    </p:spTree>
    <p:extLst>
      <p:ext uri="{BB962C8B-B14F-4D97-AF65-F5344CB8AC3E}">
        <p14:creationId xmlns:p14="http://schemas.microsoft.com/office/powerpoint/2010/main" val="91402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30594B4-B544-4741-9D46-D6D0BD372006}" type="datetime1">
              <a:rPr lang="tr-TR" smtClean="0"/>
              <a:t>24.04.2023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B19C552-EFCF-6C45-B96D-CD3C9379F80B}" type="slidenum">
              <a:rPr lang="tr-TR" smtClean="0"/>
              <a:t>‹#›</a:t>
            </a:fld>
            <a:endParaRPr lang="tr-TR"/>
          </a:p>
        </p:txBody>
      </p:sp>
    </p:spTree>
    <p:extLst>
      <p:ext uri="{BB962C8B-B14F-4D97-AF65-F5344CB8AC3E}">
        <p14:creationId xmlns:p14="http://schemas.microsoft.com/office/powerpoint/2010/main" val="1887374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6CF799A-41A0-5E4B-B6F5-C19923E008FA}" type="datetime1">
              <a:rPr lang="tr-TR" smtClean="0"/>
              <a:t>24.04.2023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B19C552-EFCF-6C45-B96D-CD3C9379F80B}" type="slidenum">
              <a:rPr lang="tr-TR" smtClean="0"/>
              <a:t>‹#›</a:t>
            </a:fld>
            <a:endParaRPr lang="tr-TR"/>
          </a:p>
        </p:txBody>
      </p:sp>
    </p:spTree>
    <p:extLst>
      <p:ext uri="{BB962C8B-B14F-4D97-AF65-F5344CB8AC3E}">
        <p14:creationId xmlns:p14="http://schemas.microsoft.com/office/powerpoint/2010/main" val="886515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7921" y="242172"/>
            <a:ext cx="7886700" cy="922880"/>
          </a:xfrm>
          <a:prstGeom prst="rect">
            <a:avLst/>
          </a:prstGeom>
        </p:spPr>
        <p:txBody>
          <a:bodyPr vert="horz" lIns="91440" tIns="45720" rIns="91440" bIns="45720" rtlCol="0" anchor="ctr">
            <a:normAutofit/>
          </a:bodyPr>
          <a:lstStyle/>
          <a:p>
            <a:r>
              <a:rPr lang="tr-TR" dirty="0"/>
              <a:t>Asıl başlık stilini düzenlemek için tıklayın</a:t>
            </a:r>
            <a:endParaRPr lang="en-US" dirty="0"/>
          </a:p>
        </p:txBody>
      </p:sp>
      <p:sp>
        <p:nvSpPr>
          <p:cNvPr id="3" name="Text Placeholder 2"/>
          <p:cNvSpPr>
            <a:spLocks noGrp="1"/>
          </p:cNvSpPr>
          <p:nvPr>
            <p:ph type="body" idx="1"/>
          </p:nvPr>
        </p:nvSpPr>
        <p:spPr>
          <a:xfrm>
            <a:off x="277921" y="1803050"/>
            <a:ext cx="7886700" cy="4351338"/>
          </a:xfrm>
          <a:prstGeom prst="rect">
            <a:avLst/>
          </a:prstGeom>
        </p:spPr>
        <p:txBody>
          <a:bodyPr vert="horz" lIns="91440" tIns="45720" rIns="91440" bIns="45720" rtlCol="0">
            <a:normAutofit/>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D0766-D983-7E46-9A18-FC72691BD8EB}" type="datetime1">
              <a:rPr lang="tr-TR" smtClean="0"/>
              <a:t>24.04.2023</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9C552-EFCF-6C45-B96D-CD3C9379F80B}" type="slidenum">
              <a:rPr lang="tr-TR" smtClean="0"/>
              <a:t>‹#›</a:t>
            </a:fld>
            <a:endParaRPr lang="tr-TR" dirty="0"/>
          </a:p>
        </p:txBody>
      </p:sp>
      <p:pic>
        <p:nvPicPr>
          <p:cNvPr id="7" name="Resim 6" descr="metin içeren bir resim&#10;&#10;Açıklama otomatik olarak oluşturuldu">
            <a:extLst>
              <a:ext uri="{FF2B5EF4-FFF2-40B4-BE49-F238E27FC236}">
                <a16:creationId xmlns="" xmlns:a16="http://schemas.microsoft.com/office/drawing/2014/main" id="{4CEB5A00-57CC-4089-0121-96486DC1ECAD}"/>
              </a:ext>
            </a:extLst>
          </p:cNvPr>
          <p:cNvPicPr>
            <a:picLocks noChangeAspect="1"/>
          </p:cNvPicPr>
          <p:nvPr userDrawn="1"/>
        </p:nvPicPr>
        <p:blipFill>
          <a:blip r:embed="rId13"/>
          <a:stretch>
            <a:fillRect/>
          </a:stretch>
        </p:blipFill>
        <p:spPr>
          <a:xfrm>
            <a:off x="7236759" y="228364"/>
            <a:ext cx="1629320" cy="666907"/>
          </a:xfrm>
          <a:prstGeom prst="rect">
            <a:avLst/>
          </a:prstGeom>
        </p:spPr>
      </p:pic>
    </p:spTree>
    <p:extLst>
      <p:ext uri="{BB962C8B-B14F-4D97-AF65-F5344CB8AC3E}">
        <p14:creationId xmlns:p14="http://schemas.microsoft.com/office/powerpoint/2010/main" val="2892240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200" b="0" i="0" kern="1200">
          <a:solidFill>
            <a:srgbClr val="0A4386"/>
          </a:solidFill>
          <a:latin typeface="Effra Light" panose="020B0403020203020204" pitchFamily="34" charset="0"/>
          <a:ea typeface="+mj-ea"/>
          <a:cs typeface="Effra Light" panose="020B0403020203020204" pitchFamily="34" charset="0"/>
        </a:defRPr>
      </a:lvl1pPr>
    </p:titleStyle>
    <p:bodyStyle>
      <a:lvl1pPr marL="228600" indent="-228600" algn="l" defTabSz="914400" rtl="0" eaLnBrk="1" latinLnBrk="0" hangingPunct="1">
        <a:lnSpc>
          <a:spcPct val="90000"/>
        </a:lnSpc>
        <a:spcBef>
          <a:spcPts val="10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1pPr>
      <a:lvl2pPr marL="6858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2pPr>
      <a:lvl3pPr marL="11430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8C1842D-6E4B-BE5C-24CE-6AEC71289865}"/>
              </a:ext>
            </a:extLst>
          </p:cNvPr>
          <p:cNvSpPr>
            <a:spLocks noGrp="1"/>
          </p:cNvSpPr>
          <p:nvPr>
            <p:ph type="ctrTitle"/>
          </p:nvPr>
        </p:nvSpPr>
        <p:spPr>
          <a:xfrm>
            <a:off x="225631" y="2533650"/>
            <a:ext cx="6139543" cy="1790700"/>
          </a:xfrm>
        </p:spPr>
        <p:txBody>
          <a:bodyPr>
            <a:normAutofit/>
          </a:bodyPr>
          <a:lstStyle/>
          <a:p>
            <a:pPr algn="l"/>
            <a:r>
              <a:rPr lang="tr-TR" sz="3600" dirty="0">
                <a:cs typeface="Effra Light" panose="020B0403020203020204" pitchFamily="34" charset="0"/>
              </a:rPr>
              <a:t>Uludağ Enerji:</a:t>
            </a:r>
            <a:br>
              <a:rPr lang="tr-TR" sz="3600" dirty="0">
                <a:cs typeface="Effra Light" panose="020B0403020203020204" pitchFamily="34" charset="0"/>
              </a:rPr>
            </a:br>
            <a:r>
              <a:rPr lang="tr-TR" sz="3600" dirty="0">
                <a:cs typeface="Effra Light" panose="020B0403020203020204" pitchFamily="34" charset="0"/>
              </a:rPr>
              <a:t>Hatay’da Yaşam ve Gelişim Kampüsü</a:t>
            </a:r>
          </a:p>
        </p:txBody>
      </p:sp>
    </p:spTree>
    <p:extLst>
      <p:ext uri="{BB962C8B-B14F-4D97-AF65-F5344CB8AC3E}">
        <p14:creationId xmlns:p14="http://schemas.microsoft.com/office/powerpoint/2010/main" val="3514996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B6C5F6E-DC19-9690-C94B-B7A919F6B3D5}"/>
              </a:ext>
            </a:extLst>
          </p:cNvPr>
          <p:cNvSpPr>
            <a:spLocks noGrp="1"/>
          </p:cNvSpPr>
          <p:nvPr>
            <p:ph type="title"/>
          </p:nvPr>
        </p:nvSpPr>
        <p:spPr>
          <a:xfrm>
            <a:off x="277921" y="317749"/>
            <a:ext cx="6605479" cy="922880"/>
          </a:xfrm>
        </p:spPr>
        <p:txBody>
          <a:bodyPr>
            <a:noAutofit/>
          </a:bodyPr>
          <a:lstStyle/>
          <a:p>
            <a:r>
              <a:rPr lang="en-US" dirty="0" err="1"/>
              <a:t>Proje</a:t>
            </a:r>
            <a:r>
              <a:rPr lang="en-US" dirty="0"/>
              <a:t> </a:t>
            </a:r>
            <a:r>
              <a:rPr lang="en-US" dirty="0" err="1"/>
              <a:t>detayları</a:t>
            </a:r>
            <a:r>
              <a:rPr lang="en-US" dirty="0"/>
              <a:t> </a:t>
            </a:r>
            <a:r>
              <a:rPr lang="en-US" dirty="0" err="1"/>
              <a:t>ve</a:t>
            </a:r>
            <a:r>
              <a:rPr lang="en-US" dirty="0"/>
              <a:t> </a:t>
            </a:r>
            <a:r>
              <a:rPr lang="en-US" dirty="0" err="1"/>
              <a:t>uygulama</a:t>
            </a:r>
            <a:r>
              <a:rPr lang="en-US" dirty="0"/>
              <a:t> </a:t>
            </a:r>
            <a:r>
              <a:rPr lang="en-US" dirty="0" err="1"/>
              <a:t>planı</a:t>
            </a:r>
            <a:endParaRPr lang="tr-TR" dirty="0"/>
          </a:p>
        </p:txBody>
      </p:sp>
      <p:sp>
        <p:nvSpPr>
          <p:cNvPr id="4" name="Slayt Numarası Yer Tutucusu 3">
            <a:extLst>
              <a:ext uri="{FF2B5EF4-FFF2-40B4-BE49-F238E27FC236}">
                <a16:creationId xmlns="" xmlns:a16="http://schemas.microsoft.com/office/drawing/2014/main" id="{C7664CB3-ADB4-363B-1FEB-EE6B545CDD74}"/>
              </a:ext>
            </a:extLst>
          </p:cNvPr>
          <p:cNvSpPr>
            <a:spLocks noGrp="1"/>
          </p:cNvSpPr>
          <p:nvPr>
            <p:ph type="sldNum" sz="quarter" idx="12"/>
          </p:nvPr>
        </p:nvSpPr>
        <p:spPr/>
        <p:txBody>
          <a:bodyPr/>
          <a:lstStyle/>
          <a:p>
            <a:fld id="{2B19C552-EFCF-6C45-B96D-CD3C9379F80B}" type="slidenum">
              <a:rPr lang="tr-TR" smtClean="0"/>
              <a:t>10</a:t>
            </a:fld>
            <a:endParaRPr lang="tr-TR"/>
          </a:p>
        </p:txBody>
      </p:sp>
      <p:sp>
        <p:nvSpPr>
          <p:cNvPr id="7" name="İçerik Yer Tutucusu 2">
            <a:extLst>
              <a:ext uri="{FF2B5EF4-FFF2-40B4-BE49-F238E27FC236}">
                <a16:creationId xmlns="" xmlns:a16="http://schemas.microsoft.com/office/drawing/2014/main" id="{E82BEC2D-0BA4-D132-A5DF-4301BE5FC0AB}"/>
              </a:ext>
            </a:extLst>
          </p:cNvPr>
          <p:cNvSpPr txBox="1">
            <a:spLocks/>
          </p:cNvSpPr>
          <p:nvPr/>
        </p:nvSpPr>
        <p:spPr>
          <a:xfrm>
            <a:off x="277917" y="1927309"/>
            <a:ext cx="3963879" cy="7735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1pPr>
            <a:lvl2pPr marL="6858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2pPr>
            <a:lvl3pPr marL="11430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solidFill>
                  <a:srgbClr val="000000"/>
                </a:solidFill>
              </a:rPr>
              <a:t>İlkokul ve ortaokul çağındaki çocukların okullar eğitime başlayana kadar ve başladıktan sonra da boş zamanlarında ilgili derslerde eğitim alabilecekleri bir etüt merkezi.</a:t>
            </a:r>
          </a:p>
        </p:txBody>
      </p:sp>
      <p:graphicFrame>
        <p:nvGraphicFramePr>
          <p:cNvPr id="8" name="Tablo 12">
            <a:extLst>
              <a:ext uri="{FF2B5EF4-FFF2-40B4-BE49-F238E27FC236}">
                <a16:creationId xmlns="" xmlns:a16="http://schemas.microsoft.com/office/drawing/2014/main" id="{7EC0886F-60F8-A0AA-8D0D-A40201F4BBA9}"/>
              </a:ext>
            </a:extLst>
          </p:cNvPr>
          <p:cNvGraphicFramePr>
            <a:graphicFrameLocks/>
          </p:cNvGraphicFramePr>
          <p:nvPr>
            <p:extLst>
              <p:ext uri="{D42A27DB-BD31-4B8C-83A1-F6EECF244321}">
                <p14:modId xmlns:p14="http://schemas.microsoft.com/office/powerpoint/2010/main" val="412716504"/>
              </p:ext>
            </p:extLst>
          </p:nvPr>
        </p:nvGraphicFramePr>
        <p:xfrm>
          <a:off x="389080" y="1398549"/>
          <a:ext cx="2658920" cy="370840"/>
        </p:xfrm>
        <a:graphic>
          <a:graphicData uri="http://schemas.openxmlformats.org/drawingml/2006/table">
            <a:tbl>
              <a:tblPr firstRow="1" bandRow="1">
                <a:tableStyleId>{2D5ABB26-0587-4C30-8999-92F81FD0307C}</a:tableStyleId>
              </a:tblPr>
              <a:tblGrid>
                <a:gridCol w="2658920">
                  <a:extLst>
                    <a:ext uri="{9D8B030D-6E8A-4147-A177-3AD203B41FA5}">
                      <a16:colId xmlns="" xmlns:a16="http://schemas.microsoft.com/office/drawing/2014/main" val="326831690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baseline="0" dirty="0" err="1">
                          <a:solidFill>
                            <a:schemeClr val="tx1"/>
                          </a:solidFill>
                          <a:latin typeface="Effra Medium" panose="020B0703020203020204" pitchFamily="34" charset="0"/>
                          <a:cs typeface="Effra Medium" panose="020B0703020203020204" pitchFamily="34" charset="0"/>
                        </a:rPr>
                        <a:t>Etüt</a:t>
                      </a:r>
                      <a:r>
                        <a:rPr lang="en-GB" sz="1400" b="0" baseline="0" dirty="0">
                          <a:solidFill>
                            <a:schemeClr val="tx1"/>
                          </a:solidFill>
                          <a:latin typeface="Effra Medium" panose="020B0703020203020204" pitchFamily="34" charset="0"/>
                          <a:cs typeface="Effra Medium" panose="020B0703020203020204" pitchFamily="34" charset="0"/>
                        </a:rPr>
                        <a:t> </a:t>
                      </a:r>
                      <a:r>
                        <a:rPr lang="en-GB" sz="1400" b="0" baseline="0" dirty="0" err="1">
                          <a:solidFill>
                            <a:schemeClr val="tx1"/>
                          </a:solidFill>
                          <a:latin typeface="Effra Medium" panose="020B0703020203020204" pitchFamily="34" charset="0"/>
                          <a:cs typeface="Effra Medium" panose="020B0703020203020204" pitchFamily="34" charset="0"/>
                        </a:rPr>
                        <a:t>Merkezi</a:t>
                      </a:r>
                      <a:endParaRPr lang="en-GB" sz="1400" b="0" baseline="0" dirty="0">
                        <a:solidFill>
                          <a:schemeClr val="tx1"/>
                        </a:solidFill>
                        <a:latin typeface="Effra Medium" panose="020B0703020203020204" pitchFamily="34" charset="0"/>
                        <a:cs typeface="Effra Medium" panose="020B0703020203020204" pitchFamily="34" charset="0"/>
                      </a:endParaRPr>
                    </a:p>
                  </a:txBody>
                  <a:tcPr>
                    <a:lnT w="12700" cap="flat" cmpd="sng" algn="ctr">
                      <a:solidFill>
                        <a:srgbClr val="0A4386"/>
                      </a:solidFill>
                      <a:prstDash val="solid"/>
                      <a:round/>
                      <a:headEnd type="none" w="med" len="med"/>
                      <a:tailEnd type="none" w="med" len="med"/>
                    </a:lnT>
                    <a:lnB w="12700" cap="flat" cmpd="sng" algn="ctr">
                      <a:solidFill>
                        <a:srgbClr val="48A04B"/>
                      </a:solidFill>
                      <a:prstDash val="solid"/>
                      <a:round/>
                      <a:headEnd type="none" w="med" len="med"/>
                      <a:tailEnd type="none" w="med" len="med"/>
                    </a:lnB>
                  </a:tcPr>
                </a:tc>
                <a:extLst>
                  <a:ext uri="{0D108BD9-81ED-4DB2-BD59-A6C34878D82A}">
                    <a16:rowId xmlns="" xmlns:a16="http://schemas.microsoft.com/office/drawing/2014/main" val="1703355936"/>
                  </a:ext>
                </a:extLst>
              </a:tr>
            </a:tbl>
          </a:graphicData>
        </a:graphic>
      </p:graphicFrame>
      <p:sp>
        <p:nvSpPr>
          <p:cNvPr id="9" name="İçerik Yer Tutucusu 2">
            <a:extLst>
              <a:ext uri="{FF2B5EF4-FFF2-40B4-BE49-F238E27FC236}">
                <a16:creationId xmlns="" xmlns:a16="http://schemas.microsoft.com/office/drawing/2014/main" id="{2F29D083-427D-B538-0C50-C3BD71C4B5EC}"/>
              </a:ext>
            </a:extLst>
          </p:cNvPr>
          <p:cNvSpPr txBox="1">
            <a:spLocks/>
          </p:cNvSpPr>
          <p:nvPr/>
        </p:nvSpPr>
        <p:spPr>
          <a:xfrm>
            <a:off x="277916" y="3505461"/>
            <a:ext cx="3963879" cy="1771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1pPr>
            <a:lvl2pPr marL="6858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2pPr>
            <a:lvl3pPr marL="11430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solidFill>
                  <a:srgbClr val="000000"/>
                </a:solidFill>
              </a:rPr>
              <a:t>1 konteyner, uygunluğa göre 2 ya da 3 izole bölüme ayrıştırılarak depremzedeler için gönüllü psikolog, pedagog ve aile danışmanları eşliğinde psikolojik destek hizmeti için ayrılacak.</a:t>
            </a:r>
          </a:p>
          <a:p>
            <a:pPr lvl="1"/>
            <a:r>
              <a:rPr lang="tr-TR" dirty="0">
                <a:solidFill>
                  <a:srgbClr val="000000"/>
                </a:solidFill>
              </a:rPr>
              <a:t>Psikolog</a:t>
            </a:r>
          </a:p>
          <a:p>
            <a:pPr lvl="1"/>
            <a:r>
              <a:rPr lang="tr-TR" dirty="0">
                <a:solidFill>
                  <a:srgbClr val="000000"/>
                </a:solidFill>
              </a:rPr>
              <a:t>Pedagog</a:t>
            </a:r>
          </a:p>
          <a:p>
            <a:pPr lvl="1"/>
            <a:r>
              <a:rPr lang="tr-TR" dirty="0">
                <a:solidFill>
                  <a:srgbClr val="000000"/>
                </a:solidFill>
              </a:rPr>
              <a:t>Aile Danışmanı</a:t>
            </a:r>
          </a:p>
        </p:txBody>
      </p:sp>
      <p:graphicFrame>
        <p:nvGraphicFramePr>
          <p:cNvPr id="10" name="Tablo 12">
            <a:extLst>
              <a:ext uri="{FF2B5EF4-FFF2-40B4-BE49-F238E27FC236}">
                <a16:creationId xmlns="" xmlns:a16="http://schemas.microsoft.com/office/drawing/2014/main" id="{34F3FFF9-88E9-D3CD-2AC2-76FDA47F793B}"/>
              </a:ext>
            </a:extLst>
          </p:cNvPr>
          <p:cNvGraphicFramePr>
            <a:graphicFrameLocks/>
          </p:cNvGraphicFramePr>
          <p:nvPr>
            <p:extLst>
              <p:ext uri="{D42A27DB-BD31-4B8C-83A1-F6EECF244321}">
                <p14:modId xmlns:p14="http://schemas.microsoft.com/office/powerpoint/2010/main" val="2098978220"/>
              </p:ext>
            </p:extLst>
          </p:nvPr>
        </p:nvGraphicFramePr>
        <p:xfrm>
          <a:off x="389080" y="2952097"/>
          <a:ext cx="2658920" cy="370840"/>
        </p:xfrm>
        <a:graphic>
          <a:graphicData uri="http://schemas.openxmlformats.org/drawingml/2006/table">
            <a:tbl>
              <a:tblPr firstRow="1" bandRow="1">
                <a:tableStyleId>{2D5ABB26-0587-4C30-8999-92F81FD0307C}</a:tableStyleId>
              </a:tblPr>
              <a:tblGrid>
                <a:gridCol w="2658920">
                  <a:extLst>
                    <a:ext uri="{9D8B030D-6E8A-4147-A177-3AD203B41FA5}">
                      <a16:colId xmlns="" xmlns:a16="http://schemas.microsoft.com/office/drawing/2014/main" val="326831690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baseline="0" dirty="0" err="1">
                          <a:solidFill>
                            <a:schemeClr val="tx1"/>
                          </a:solidFill>
                          <a:latin typeface="Effra Medium" panose="020B0703020203020204" pitchFamily="34" charset="0"/>
                          <a:cs typeface="Effra Medium" panose="020B0703020203020204" pitchFamily="34" charset="0"/>
                        </a:rPr>
                        <a:t>Psikolojik</a:t>
                      </a:r>
                      <a:r>
                        <a:rPr lang="en-GB" sz="1400" b="0" baseline="0" dirty="0">
                          <a:solidFill>
                            <a:schemeClr val="tx1"/>
                          </a:solidFill>
                          <a:latin typeface="Effra Medium" panose="020B0703020203020204" pitchFamily="34" charset="0"/>
                          <a:cs typeface="Effra Medium" panose="020B0703020203020204" pitchFamily="34" charset="0"/>
                        </a:rPr>
                        <a:t> </a:t>
                      </a:r>
                      <a:r>
                        <a:rPr lang="en-GB" sz="1400" b="0" baseline="0" dirty="0" err="1" smtClean="0">
                          <a:solidFill>
                            <a:schemeClr val="tx1"/>
                          </a:solidFill>
                          <a:latin typeface="Effra Medium" panose="020B0703020203020204" pitchFamily="34" charset="0"/>
                          <a:cs typeface="Effra Medium" panose="020B0703020203020204" pitchFamily="34" charset="0"/>
                        </a:rPr>
                        <a:t>Danışmanlık</a:t>
                      </a:r>
                      <a:r>
                        <a:rPr lang="tr-TR" sz="1400" b="0" baseline="0" dirty="0" smtClean="0">
                          <a:solidFill>
                            <a:schemeClr val="tx1"/>
                          </a:solidFill>
                          <a:latin typeface="Effra Medium" panose="020B0703020203020204" pitchFamily="34" charset="0"/>
                          <a:cs typeface="Effra Medium" panose="020B0703020203020204" pitchFamily="34" charset="0"/>
                        </a:rPr>
                        <a:t>*</a:t>
                      </a:r>
                      <a:endParaRPr lang="en-GB" sz="1400" b="0" baseline="0" dirty="0">
                        <a:solidFill>
                          <a:schemeClr val="tx1"/>
                        </a:solidFill>
                        <a:latin typeface="Effra Medium" panose="020B0703020203020204" pitchFamily="34" charset="0"/>
                        <a:cs typeface="Effra Medium" panose="020B0703020203020204" pitchFamily="34" charset="0"/>
                      </a:endParaRPr>
                    </a:p>
                  </a:txBody>
                  <a:tcPr>
                    <a:lnT w="12700" cap="flat" cmpd="sng" algn="ctr">
                      <a:solidFill>
                        <a:srgbClr val="0A4386"/>
                      </a:solidFill>
                      <a:prstDash val="solid"/>
                      <a:round/>
                      <a:headEnd type="none" w="med" len="med"/>
                      <a:tailEnd type="none" w="med" len="med"/>
                    </a:lnT>
                    <a:lnB w="12700" cap="flat" cmpd="sng" algn="ctr">
                      <a:solidFill>
                        <a:srgbClr val="48A04B"/>
                      </a:solidFill>
                      <a:prstDash val="solid"/>
                      <a:round/>
                      <a:headEnd type="none" w="med" len="med"/>
                      <a:tailEnd type="none" w="med" len="med"/>
                    </a:lnB>
                  </a:tcPr>
                </a:tc>
                <a:extLst>
                  <a:ext uri="{0D108BD9-81ED-4DB2-BD59-A6C34878D82A}">
                    <a16:rowId xmlns="" xmlns:a16="http://schemas.microsoft.com/office/drawing/2014/main" val="1703355936"/>
                  </a:ext>
                </a:extLst>
              </a:tr>
            </a:tbl>
          </a:graphicData>
        </a:graphic>
      </p:graphicFrame>
      <p:pic>
        <p:nvPicPr>
          <p:cNvPr id="25" name="Resim 24">
            <a:extLst>
              <a:ext uri="{FF2B5EF4-FFF2-40B4-BE49-F238E27FC236}">
                <a16:creationId xmlns="" xmlns:a16="http://schemas.microsoft.com/office/drawing/2014/main" id="{82DE9095-1FE1-3DE3-1F61-14252209F0A7}"/>
              </a:ext>
            </a:extLst>
          </p:cNvPr>
          <p:cNvPicPr>
            <a:picLocks noChangeAspect="1"/>
          </p:cNvPicPr>
          <p:nvPr/>
        </p:nvPicPr>
        <p:blipFill>
          <a:blip r:embed="rId2"/>
          <a:stretch>
            <a:fillRect/>
          </a:stretch>
        </p:blipFill>
        <p:spPr>
          <a:xfrm>
            <a:off x="4646844" y="1489865"/>
            <a:ext cx="2832988" cy="2022844"/>
          </a:xfrm>
          <a:prstGeom prst="rect">
            <a:avLst/>
          </a:prstGeom>
        </p:spPr>
      </p:pic>
      <p:pic>
        <p:nvPicPr>
          <p:cNvPr id="27" name="Resim 26">
            <a:extLst>
              <a:ext uri="{FF2B5EF4-FFF2-40B4-BE49-F238E27FC236}">
                <a16:creationId xmlns="" xmlns:a16="http://schemas.microsoft.com/office/drawing/2014/main" id="{8053B311-E3E2-3537-14D4-E93056CF8580}"/>
              </a:ext>
            </a:extLst>
          </p:cNvPr>
          <p:cNvPicPr>
            <a:picLocks noChangeAspect="1"/>
          </p:cNvPicPr>
          <p:nvPr/>
        </p:nvPicPr>
        <p:blipFill>
          <a:blip r:embed="rId3"/>
          <a:stretch>
            <a:fillRect/>
          </a:stretch>
        </p:blipFill>
        <p:spPr>
          <a:xfrm>
            <a:off x="6083371" y="3633479"/>
            <a:ext cx="2792922" cy="2234338"/>
          </a:xfrm>
          <a:prstGeom prst="rect">
            <a:avLst/>
          </a:prstGeom>
        </p:spPr>
      </p:pic>
      <p:sp>
        <p:nvSpPr>
          <p:cNvPr id="12" name="İçerik Yer Tutucusu 2">
            <a:extLst>
              <a:ext uri="{FF2B5EF4-FFF2-40B4-BE49-F238E27FC236}">
                <a16:creationId xmlns="" xmlns:a16="http://schemas.microsoft.com/office/drawing/2014/main" id="{03A9E257-9060-75FE-2D47-1DC06B2C86C4}"/>
              </a:ext>
            </a:extLst>
          </p:cNvPr>
          <p:cNvSpPr txBox="1">
            <a:spLocks/>
          </p:cNvSpPr>
          <p:nvPr/>
        </p:nvSpPr>
        <p:spPr>
          <a:xfrm>
            <a:off x="277920" y="5322498"/>
            <a:ext cx="5719231" cy="1732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1pPr>
            <a:lvl2pPr marL="6858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2pPr>
            <a:lvl3pPr marL="11430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sz="1000" b="1" dirty="0" smtClean="0"/>
              <a:t>Not: </a:t>
            </a:r>
            <a:r>
              <a:rPr lang="tr-TR" sz="1000" dirty="0" smtClean="0"/>
              <a:t>Söz konusu alanın tüm iç dekorasyon ve uygulama materyalleri sponsor tedarikçi </a:t>
            </a:r>
            <a:br>
              <a:rPr lang="tr-TR" sz="1000" dirty="0" smtClean="0"/>
            </a:br>
            <a:r>
              <a:rPr lang="tr-TR" sz="1000" dirty="0" smtClean="0"/>
              <a:t>(Genç </a:t>
            </a:r>
            <a:r>
              <a:rPr lang="tr-TR" sz="1000" dirty="0" err="1" smtClean="0"/>
              <a:t>Populist</a:t>
            </a:r>
            <a:r>
              <a:rPr lang="tr-TR" sz="1000" dirty="0" smtClean="0"/>
              <a:t>) tarafından üstlenilmiştir. Sponsorluk kapsamında da tedarikçiye</a:t>
            </a:r>
          </a:p>
          <a:p>
            <a:pPr indent="-216000" algn="just">
              <a:lnSpc>
                <a:spcPct val="50000"/>
              </a:lnSpc>
              <a:buFont typeface="Arial" panose="020B0604020202020204" pitchFamily="34" charset="0"/>
              <a:buChar char="•"/>
            </a:pPr>
            <a:r>
              <a:rPr lang="tr-TR" sz="1000" dirty="0" err="1" smtClean="0"/>
              <a:t>Konteynerların</a:t>
            </a:r>
            <a:r>
              <a:rPr lang="tr-TR" sz="1000" dirty="0" smtClean="0"/>
              <a:t> üzerine firmanın logolarının uygulanma</a:t>
            </a:r>
          </a:p>
          <a:p>
            <a:pPr indent="-216000" algn="just">
              <a:lnSpc>
                <a:spcPct val="50000"/>
              </a:lnSpc>
              <a:buFont typeface="Arial" panose="020B0604020202020204" pitchFamily="34" charset="0"/>
              <a:buChar char="•"/>
            </a:pPr>
            <a:r>
              <a:rPr lang="tr-TR" sz="1000" dirty="0" smtClean="0"/>
              <a:t>Firmanın proje paydaş ve yürütücü listesine eklenme</a:t>
            </a:r>
          </a:p>
          <a:p>
            <a:pPr indent="-216000" algn="just">
              <a:lnSpc>
                <a:spcPct val="50000"/>
              </a:lnSpc>
              <a:buFont typeface="Arial" panose="020B0604020202020204" pitchFamily="34" charset="0"/>
              <a:buChar char="•"/>
            </a:pPr>
            <a:r>
              <a:rPr lang="tr-TR" sz="1000" dirty="0" smtClean="0"/>
              <a:t>Sosyal Medya paylaşımları ve Haberlerde  firma ismine yer verilme</a:t>
            </a:r>
          </a:p>
          <a:p>
            <a:pPr indent="-216000" algn="just">
              <a:lnSpc>
                <a:spcPct val="50000"/>
              </a:lnSpc>
              <a:buFont typeface="Arial" panose="020B0604020202020204" pitchFamily="34" charset="0"/>
              <a:buChar char="•"/>
            </a:pPr>
            <a:r>
              <a:rPr lang="tr-TR" sz="1000" dirty="0" smtClean="0"/>
              <a:t>Açılışa ve gerçekleşecek diğer organizasyonlara ev sahibi olarak katılma ayrıcalığı tanınmıştır.</a:t>
            </a:r>
          </a:p>
        </p:txBody>
      </p:sp>
    </p:spTree>
    <p:extLst>
      <p:ext uri="{BB962C8B-B14F-4D97-AF65-F5344CB8AC3E}">
        <p14:creationId xmlns:p14="http://schemas.microsoft.com/office/powerpoint/2010/main" val="905275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B6C5F6E-DC19-9690-C94B-B7A919F6B3D5}"/>
              </a:ext>
            </a:extLst>
          </p:cNvPr>
          <p:cNvSpPr>
            <a:spLocks noGrp="1"/>
          </p:cNvSpPr>
          <p:nvPr>
            <p:ph type="title"/>
          </p:nvPr>
        </p:nvSpPr>
        <p:spPr>
          <a:xfrm>
            <a:off x="277921" y="317749"/>
            <a:ext cx="6605479" cy="922880"/>
          </a:xfrm>
        </p:spPr>
        <p:txBody>
          <a:bodyPr>
            <a:noAutofit/>
          </a:bodyPr>
          <a:lstStyle/>
          <a:p>
            <a:r>
              <a:rPr lang="en-US" dirty="0" err="1"/>
              <a:t>Proje</a:t>
            </a:r>
            <a:r>
              <a:rPr lang="en-US" dirty="0"/>
              <a:t> </a:t>
            </a:r>
            <a:r>
              <a:rPr lang="en-US" dirty="0" err="1"/>
              <a:t>detayları</a:t>
            </a:r>
            <a:r>
              <a:rPr lang="en-US" dirty="0"/>
              <a:t> </a:t>
            </a:r>
            <a:r>
              <a:rPr lang="en-US" dirty="0" err="1"/>
              <a:t>ve</a:t>
            </a:r>
            <a:r>
              <a:rPr lang="en-US" dirty="0"/>
              <a:t> </a:t>
            </a:r>
            <a:r>
              <a:rPr lang="en-US" dirty="0" err="1"/>
              <a:t>uygulama</a:t>
            </a:r>
            <a:r>
              <a:rPr lang="en-US" dirty="0"/>
              <a:t> </a:t>
            </a:r>
            <a:r>
              <a:rPr lang="en-US" dirty="0" err="1"/>
              <a:t>planı</a:t>
            </a:r>
            <a:endParaRPr lang="tr-TR" dirty="0"/>
          </a:p>
        </p:txBody>
      </p:sp>
      <p:sp>
        <p:nvSpPr>
          <p:cNvPr id="3" name="İçerik Yer Tutucusu 2">
            <a:extLst>
              <a:ext uri="{FF2B5EF4-FFF2-40B4-BE49-F238E27FC236}">
                <a16:creationId xmlns="" xmlns:a16="http://schemas.microsoft.com/office/drawing/2014/main" id="{F3A3F4E0-5DAF-4983-9337-29E3F5997601}"/>
              </a:ext>
            </a:extLst>
          </p:cNvPr>
          <p:cNvSpPr>
            <a:spLocks noGrp="1"/>
          </p:cNvSpPr>
          <p:nvPr>
            <p:ph idx="1"/>
          </p:nvPr>
        </p:nvSpPr>
        <p:spPr>
          <a:xfrm>
            <a:off x="277921" y="1803049"/>
            <a:ext cx="3963879" cy="1625951"/>
          </a:xfrm>
        </p:spPr>
        <p:txBody>
          <a:bodyPr>
            <a:normAutofit lnSpcReduction="10000"/>
          </a:bodyPr>
          <a:lstStyle/>
          <a:p>
            <a:r>
              <a:rPr lang="tr-TR" dirty="0"/>
              <a:t>Deprem sonrası ailesini kaybeden ya da farklı sebeplerle çalışmak zorunda olacak bireylere meslek edindirmek, mesleği olmakla birlikte mesleki becerilerini geliştirmek isteyenlerin istihdam edilebilirliğini artırmak için eğitimler</a:t>
            </a:r>
          </a:p>
          <a:p>
            <a:pPr lvl="1"/>
            <a:r>
              <a:rPr lang="tr-TR" dirty="0"/>
              <a:t>Eğitimler sonunda istihdama yönlendirme konusunda destek</a:t>
            </a:r>
          </a:p>
          <a:p>
            <a:pPr lvl="1"/>
            <a:r>
              <a:rPr lang="tr-TR" dirty="0"/>
              <a:t>Üretilen ürünlerden gelir elde etme</a:t>
            </a:r>
          </a:p>
          <a:p>
            <a:pPr lvl="1"/>
            <a:r>
              <a:rPr lang="tr-TR" dirty="0"/>
              <a:t>Milli Eğitim Bakanlığı onaylı eğitim sertifikaları</a:t>
            </a:r>
          </a:p>
        </p:txBody>
      </p:sp>
      <p:sp>
        <p:nvSpPr>
          <p:cNvPr id="4" name="Slayt Numarası Yer Tutucusu 3">
            <a:extLst>
              <a:ext uri="{FF2B5EF4-FFF2-40B4-BE49-F238E27FC236}">
                <a16:creationId xmlns="" xmlns:a16="http://schemas.microsoft.com/office/drawing/2014/main" id="{C7664CB3-ADB4-363B-1FEB-EE6B545CDD74}"/>
              </a:ext>
            </a:extLst>
          </p:cNvPr>
          <p:cNvSpPr>
            <a:spLocks noGrp="1"/>
          </p:cNvSpPr>
          <p:nvPr>
            <p:ph type="sldNum" sz="quarter" idx="12"/>
          </p:nvPr>
        </p:nvSpPr>
        <p:spPr/>
        <p:txBody>
          <a:bodyPr/>
          <a:lstStyle/>
          <a:p>
            <a:fld id="{2B19C552-EFCF-6C45-B96D-CD3C9379F80B}" type="slidenum">
              <a:rPr lang="tr-TR" smtClean="0"/>
              <a:t>11</a:t>
            </a:fld>
            <a:endParaRPr lang="tr-TR"/>
          </a:p>
        </p:txBody>
      </p:sp>
      <p:graphicFrame>
        <p:nvGraphicFramePr>
          <p:cNvPr id="11" name="Tablo 12">
            <a:extLst>
              <a:ext uri="{FF2B5EF4-FFF2-40B4-BE49-F238E27FC236}">
                <a16:creationId xmlns="" xmlns:a16="http://schemas.microsoft.com/office/drawing/2014/main" id="{FCB74234-6B37-23FD-BCFF-771835C45B56}"/>
              </a:ext>
            </a:extLst>
          </p:cNvPr>
          <p:cNvGraphicFramePr>
            <a:graphicFrameLocks/>
          </p:cNvGraphicFramePr>
          <p:nvPr>
            <p:extLst>
              <p:ext uri="{D42A27DB-BD31-4B8C-83A1-F6EECF244321}">
                <p14:modId xmlns:p14="http://schemas.microsoft.com/office/powerpoint/2010/main" val="289310222"/>
              </p:ext>
            </p:extLst>
          </p:nvPr>
        </p:nvGraphicFramePr>
        <p:xfrm>
          <a:off x="389080" y="1363204"/>
          <a:ext cx="2153102" cy="370840"/>
        </p:xfrm>
        <a:graphic>
          <a:graphicData uri="http://schemas.openxmlformats.org/drawingml/2006/table">
            <a:tbl>
              <a:tblPr firstRow="1" bandRow="1">
                <a:tableStyleId>{2D5ABB26-0587-4C30-8999-92F81FD0307C}</a:tableStyleId>
              </a:tblPr>
              <a:tblGrid>
                <a:gridCol w="2153102">
                  <a:extLst>
                    <a:ext uri="{9D8B030D-6E8A-4147-A177-3AD203B41FA5}">
                      <a16:colId xmlns="" xmlns:a16="http://schemas.microsoft.com/office/drawing/2014/main" val="326831690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baseline="0" dirty="0" err="1">
                          <a:solidFill>
                            <a:schemeClr val="tx1"/>
                          </a:solidFill>
                          <a:latin typeface="Effra Medium" panose="020B0703020203020204" pitchFamily="34" charset="0"/>
                          <a:cs typeface="Effra Medium" panose="020B0703020203020204" pitchFamily="34" charset="0"/>
                        </a:rPr>
                        <a:t>Meslek</a:t>
                      </a:r>
                      <a:r>
                        <a:rPr lang="en-GB" sz="1400" b="0" baseline="0" dirty="0">
                          <a:solidFill>
                            <a:schemeClr val="tx1"/>
                          </a:solidFill>
                          <a:latin typeface="Effra Medium" panose="020B0703020203020204" pitchFamily="34" charset="0"/>
                          <a:cs typeface="Effra Medium" panose="020B0703020203020204" pitchFamily="34" charset="0"/>
                        </a:rPr>
                        <a:t> </a:t>
                      </a:r>
                      <a:r>
                        <a:rPr lang="en-GB" sz="1400" b="0" baseline="0" dirty="0" err="1">
                          <a:solidFill>
                            <a:schemeClr val="tx1"/>
                          </a:solidFill>
                          <a:latin typeface="Effra Medium" panose="020B0703020203020204" pitchFamily="34" charset="0"/>
                          <a:cs typeface="Effra Medium" panose="020B0703020203020204" pitchFamily="34" charset="0"/>
                        </a:rPr>
                        <a:t>Atölyesi</a:t>
                      </a:r>
                      <a:r>
                        <a:rPr lang="en-GB" sz="1400" b="0" baseline="0" dirty="0">
                          <a:solidFill>
                            <a:schemeClr val="tx1"/>
                          </a:solidFill>
                          <a:latin typeface="Effra Medium" panose="020B0703020203020204" pitchFamily="34" charset="0"/>
                          <a:cs typeface="Effra Medium" panose="020B0703020203020204" pitchFamily="34" charset="0"/>
                        </a:rPr>
                        <a:t> v.1</a:t>
                      </a:r>
                    </a:p>
                  </a:txBody>
                  <a:tcPr>
                    <a:lnT w="12700" cap="flat" cmpd="sng" algn="ctr">
                      <a:solidFill>
                        <a:srgbClr val="0A4386"/>
                      </a:solidFill>
                      <a:prstDash val="solid"/>
                      <a:round/>
                      <a:headEnd type="none" w="med" len="med"/>
                      <a:tailEnd type="none" w="med" len="med"/>
                    </a:lnT>
                    <a:lnB w="12700" cap="flat" cmpd="sng" algn="ctr">
                      <a:solidFill>
                        <a:srgbClr val="48A04B"/>
                      </a:solidFill>
                      <a:prstDash val="solid"/>
                      <a:round/>
                      <a:headEnd type="none" w="med" len="med"/>
                      <a:tailEnd type="none" w="med" len="med"/>
                    </a:lnB>
                  </a:tcPr>
                </a:tc>
                <a:extLst>
                  <a:ext uri="{0D108BD9-81ED-4DB2-BD59-A6C34878D82A}">
                    <a16:rowId xmlns="" xmlns:a16="http://schemas.microsoft.com/office/drawing/2014/main" val="1703355936"/>
                  </a:ext>
                </a:extLst>
              </a:tr>
            </a:tbl>
          </a:graphicData>
        </a:graphic>
      </p:graphicFrame>
      <p:pic>
        <p:nvPicPr>
          <p:cNvPr id="6" name="Resim 5">
            <a:extLst>
              <a:ext uri="{FF2B5EF4-FFF2-40B4-BE49-F238E27FC236}">
                <a16:creationId xmlns="" xmlns:a16="http://schemas.microsoft.com/office/drawing/2014/main" id="{A72EF506-B69F-ECAF-6C66-91F8CBF5A282}"/>
              </a:ext>
            </a:extLst>
          </p:cNvPr>
          <p:cNvPicPr>
            <a:picLocks noChangeAspect="1"/>
          </p:cNvPicPr>
          <p:nvPr/>
        </p:nvPicPr>
        <p:blipFill>
          <a:blip r:embed="rId2"/>
          <a:stretch>
            <a:fillRect/>
          </a:stretch>
        </p:blipFill>
        <p:spPr>
          <a:xfrm>
            <a:off x="4548991" y="1549101"/>
            <a:ext cx="2040397" cy="2040397"/>
          </a:xfrm>
          <a:prstGeom prst="rect">
            <a:avLst/>
          </a:prstGeom>
        </p:spPr>
      </p:pic>
      <p:pic>
        <p:nvPicPr>
          <p:cNvPr id="8" name="Resim 7">
            <a:extLst>
              <a:ext uri="{FF2B5EF4-FFF2-40B4-BE49-F238E27FC236}">
                <a16:creationId xmlns="" xmlns:a16="http://schemas.microsoft.com/office/drawing/2014/main" id="{0B21DAAB-8CE2-21D4-3FA4-6B1AC1F68E49}"/>
              </a:ext>
            </a:extLst>
          </p:cNvPr>
          <p:cNvPicPr>
            <a:picLocks noChangeAspect="1"/>
          </p:cNvPicPr>
          <p:nvPr/>
        </p:nvPicPr>
        <p:blipFill>
          <a:blip r:embed="rId3"/>
          <a:stretch>
            <a:fillRect/>
          </a:stretch>
        </p:blipFill>
        <p:spPr>
          <a:xfrm>
            <a:off x="6726130" y="2414130"/>
            <a:ext cx="2221515" cy="2963335"/>
          </a:xfrm>
          <a:prstGeom prst="rect">
            <a:avLst/>
          </a:prstGeom>
        </p:spPr>
      </p:pic>
      <p:pic>
        <p:nvPicPr>
          <p:cNvPr id="10" name="Resim 9">
            <a:extLst>
              <a:ext uri="{FF2B5EF4-FFF2-40B4-BE49-F238E27FC236}">
                <a16:creationId xmlns="" xmlns:a16="http://schemas.microsoft.com/office/drawing/2014/main" id="{8C59CA72-992C-54D4-95EB-11AACEB11560}"/>
              </a:ext>
            </a:extLst>
          </p:cNvPr>
          <p:cNvPicPr>
            <a:picLocks noChangeAspect="1"/>
          </p:cNvPicPr>
          <p:nvPr/>
        </p:nvPicPr>
        <p:blipFill>
          <a:blip r:embed="rId4"/>
          <a:stretch>
            <a:fillRect/>
          </a:stretch>
        </p:blipFill>
        <p:spPr>
          <a:xfrm>
            <a:off x="4558526" y="3639680"/>
            <a:ext cx="2037503" cy="2716670"/>
          </a:xfrm>
          <a:prstGeom prst="rect">
            <a:avLst/>
          </a:prstGeom>
        </p:spPr>
      </p:pic>
      <p:sp>
        <p:nvSpPr>
          <p:cNvPr id="7" name="İçerik Yer Tutucusu 2">
            <a:extLst>
              <a:ext uri="{FF2B5EF4-FFF2-40B4-BE49-F238E27FC236}">
                <a16:creationId xmlns="" xmlns:a16="http://schemas.microsoft.com/office/drawing/2014/main" id="{7066B90D-6CAA-CF83-DF3E-64842CB92C47}"/>
              </a:ext>
            </a:extLst>
          </p:cNvPr>
          <p:cNvSpPr txBox="1">
            <a:spLocks/>
          </p:cNvSpPr>
          <p:nvPr/>
        </p:nvSpPr>
        <p:spPr>
          <a:xfrm>
            <a:off x="277920" y="3589498"/>
            <a:ext cx="3963879" cy="1540933"/>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1pPr>
            <a:lvl2pPr marL="6858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2pPr>
            <a:lvl3pPr marL="11430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t>Kuaför</a:t>
            </a:r>
          </a:p>
          <a:p>
            <a:r>
              <a:rPr lang="tr-TR" dirty="0"/>
              <a:t>Tekstil İşçiliği</a:t>
            </a:r>
          </a:p>
          <a:p>
            <a:r>
              <a:rPr lang="tr-TR" dirty="0"/>
              <a:t>Lojistik</a:t>
            </a:r>
          </a:p>
          <a:p>
            <a:r>
              <a:rPr lang="tr-TR" dirty="0"/>
              <a:t>Takı Tasarımı</a:t>
            </a:r>
          </a:p>
          <a:p>
            <a:r>
              <a:rPr lang="tr-TR" dirty="0"/>
              <a:t>Kuyum İşleri</a:t>
            </a:r>
          </a:p>
          <a:p>
            <a:r>
              <a:rPr lang="tr-TR" dirty="0"/>
              <a:t>Su Tesisatçılığı</a:t>
            </a:r>
          </a:p>
          <a:p>
            <a:r>
              <a:rPr lang="tr-TR" dirty="0"/>
              <a:t>Temel Bilgisayar Eğitimi</a:t>
            </a:r>
          </a:p>
          <a:p>
            <a:r>
              <a:rPr lang="tr-TR" dirty="0"/>
              <a:t>Otomotiv</a:t>
            </a:r>
          </a:p>
          <a:p>
            <a:r>
              <a:rPr lang="tr-TR" dirty="0"/>
              <a:t>Aşçılık</a:t>
            </a:r>
          </a:p>
          <a:p>
            <a:r>
              <a:rPr lang="tr-TR" dirty="0"/>
              <a:t>Kodlama</a:t>
            </a:r>
          </a:p>
        </p:txBody>
      </p:sp>
    </p:spTree>
    <p:extLst>
      <p:ext uri="{BB962C8B-B14F-4D97-AF65-F5344CB8AC3E}">
        <p14:creationId xmlns:p14="http://schemas.microsoft.com/office/powerpoint/2010/main" val="880264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B6C5F6E-DC19-9690-C94B-B7A919F6B3D5}"/>
              </a:ext>
            </a:extLst>
          </p:cNvPr>
          <p:cNvSpPr>
            <a:spLocks noGrp="1"/>
          </p:cNvSpPr>
          <p:nvPr>
            <p:ph type="title"/>
          </p:nvPr>
        </p:nvSpPr>
        <p:spPr>
          <a:xfrm>
            <a:off x="277921" y="317749"/>
            <a:ext cx="6605479" cy="922880"/>
          </a:xfrm>
        </p:spPr>
        <p:txBody>
          <a:bodyPr>
            <a:noAutofit/>
          </a:bodyPr>
          <a:lstStyle/>
          <a:p>
            <a:r>
              <a:rPr lang="en-US" dirty="0" err="1"/>
              <a:t>Proje</a:t>
            </a:r>
            <a:r>
              <a:rPr lang="en-US" dirty="0"/>
              <a:t> </a:t>
            </a:r>
            <a:r>
              <a:rPr lang="en-US" dirty="0" err="1"/>
              <a:t>detayları</a:t>
            </a:r>
            <a:r>
              <a:rPr lang="en-US" dirty="0"/>
              <a:t> </a:t>
            </a:r>
            <a:r>
              <a:rPr lang="en-US" dirty="0" err="1"/>
              <a:t>ve</a:t>
            </a:r>
            <a:r>
              <a:rPr lang="en-US" dirty="0"/>
              <a:t> </a:t>
            </a:r>
            <a:r>
              <a:rPr lang="en-US" dirty="0" err="1"/>
              <a:t>uygulama</a:t>
            </a:r>
            <a:r>
              <a:rPr lang="en-US" dirty="0"/>
              <a:t> </a:t>
            </a:r>
            <a:r>
              <a:rPr lang="en-US" dirty="0" err="1"/>
              <a:t>planı</a:t>
            </a:r>
            <a:endParaRPr lang="tr-TR" dirty="0"/>
          </a:p>
        </p:txBody>
      </p:sp>
      <p:sp>
        <p:nvSpPr>
          <p:cNvPr id="3" name="İçerik Yer Tutucusu 2">
            <a:extLst>
              <a:ext uri="{FF2B5EF4-FFF2-40B4-BE49-F238E27FC236}">
                <a16:creationId xmlns="" xmlns:a16="http://schemas.microsoft.com/office/drawing/2014/main" id="{F3A3F4E0-5DAF-4983-9337-29E3F5997601}"/>
              </a:ext>
            </a:extLst>
          </p:cNvPr>
          <p:cNvSpPr>
            <a:spLocks noGrp="1"/>
          </p:cNvSpPr>
          <p:nvPr>
            <p:ph idx="1"/>
          </p:nvPr>
        </p:nvSpPr>
        <p:spPr>
          <a:xfrm>
            <a:off x="277921" y="1803050"/>
            <a:ext cx="4134328" cy="1874130"/>
          </a:xfrm>
        </p:spPr>
        <p:txBody>
          <a:bodyPr>
            <a:normAutofit/>
          </a:bodyPr>
          <a:lstStyle/>
          <a:p>
            <a:pPr algn="just"/>
            <a:r>
              <a:rPr lang="tr-TR" dirty="0"/>
              <a:t>Uludağ Enerji'nin sağlayacağı eğitmenler eşliğinde genç yetişkinlere elektrik-elektronik teknisyenliği eğitimi</a:t>
            </a:r>
          </a:p>
          <a:p>
            <a:pPr lvl="1" algn="just"/>
            <a:r>
              <a:rPr lang="tr-TR" dirty="0"/>
              <a:t>Eğitimi başarıyla tamamlayan kişilere </a:t>
            </a:r>
            <a:r>
              <a:rPr lang="tr-TR" dirty="0" err="1"/>
              <a:t>UEDAŞ'ta</a:t>
            </a:r>
            <a:r>
              <a:rPr lang="tr-TR" dirty="0"/>
              <a:t> 2 yıl boyunca iş imkanı</a:t>
            </a:r>
          </a:p>
          <a:p>
            <a:pPr lvl="2" algn="just"/>
            <a:r>
              <a:rPr lang="tr-TR" sz="1200" dirty="0">
                <a:latin typeface="Effra Light" panose="020B0403020203020204" pitchFamily="34" charset="0"/>
                <a:cs typeface="Effra Light" panose="020B0403020203020204" pitchFamily="34" charset="0"/>
              </a:rPr>
              <a:t>Çalışma süreleri boyunca konaklama desteği</a:t>
            </a:r>
          </a:p>
          <a:p>
            <a:pPr algn="just"/>
            <a:r>
              <a:rPr lang="tr-TR" dirty="0"/>
              <a:t>2 yıllık iş sözleşmesi sonrasında ikametlerinin bulunduğu şehirlere geri dönmeleri ve bölgede istihdam edilmeleri için danışmanlık hizmeti</a:t>
            </a:r>
          </a:p>
        </p:txBody>
      </p:sp>
      <p:sp>
        <p:nvSpPr>
          <p:cNvPr id="4" name="Slayt Numarası Yer Tutucusu 3">
            <a:extLst>
              <a:ext uri="{FF2B5EF4-FFF2-40B4-BE49-F238E27FC236}">
                <a16:creationId xmlns="" xmlns:a16="http://schemas.microsoft.com/office/drawing/2014/main" id="{C7664CB3-ADB4-363B-1FEB-EE6B545CDD74}"/>
              </a:ext>
            </a:extLst>
          </p:cNvPr>
          <p:cNvSpPr>
            <a:spLocks noGrp="1"/>
          </p:cNvSpPr>
          <p:nvPr>
            <p:ph type="sldNum" sz="quarter" idx="12"/>
          </p:nvPr>
        </p:nvSpPr>
        <p:spPr/>
        <p:txBody>
          <a:bodyPr/>
          <a:lstStyle/>
          <a:p>
            <a:fld id="{2B19C552-EFCF-6C45-B96D-CD3C9379F80B}" type="slidenum">
              <a:rPr lang="tr-TR" smtClean="0"/>
              <a:t>12</a:t>
            </a:fld>
            <a:endParaRPr lang="tr-TR"/>
          </a:p>
        </p:txBody>
      </p:sp>
      <p:graphicFrame>
        <p:nvGraphicFramePr>
          <p:cNvPr id="11" name="Tablo 12">
            <a:extLst>
              <a:ext uri="{FF2B5EF4-FFF2-40B4-BE49-F238E27FC236}">
                <a16:creationId xmlns="" xmlns:a16="http://schemas.microsoft.com/office/drawing/2014/main" id="{FCB74234-6B37-23FD-BCFF-771835C45B56}"/>
              </a:ext>
            </a:extLst>
          </p:cNvPr>
          <p:cNvGraphicFramePr>
            <a:graphicFrameLocks/>
          </p:cNvGraphicFramePr>
          <p:nvPr>
            <p:extLst>
              <p:ext uri="{D42A27DB-BD31-4B8C-83A1-F6EECF244321}">
                <p14:modId xmlns:p14="http://schemas.microsoft.com/office/powerpoint/2010/main" val="2744658277"/>
              </p:ext>
            </p:extLst>
          </p:nvPr>
        </p:nvGraphicFramePr>
        <p:xfrm>
          <a:off x="389080" y="1363204"/>
          <a:ext cx="2153102" cy="370840"/>
        </p:xfrm>
        <a:graphic>
          <a:graphicData uri="http://schemas.openxmlformats.org/drawingml/2006/table">
            <a:tbl>
              <a:tblPr firstRow="1" bandRow="1">
                <a:tableStyleId>{2D5ABB26-0587-4C30-8999-92F81FD0307C}</a:tableStyleId>
              </a:tblPr>
              <a:tblGrid>
                <a:gridCol w="2153102">
                  <a:extLst>
                    <a:ext uri="{9D8B030D-6E8A-4147-A177-3AD203B41FA5}">
                      <a16:colId xmlns="" xmlns:a16="http://schemas.microsoft.com/office/drawing/2014/main" val="326831690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baseline="0" dirty="0" err="1">
                          <a:solidFill>
                            <a:schemeClr val="tx1"/>
                          </a:solidFill>
                          <a:latin typeface="Effra Medium" panose="020B0703020203020204" pitchFamily="34" charset="0"/>
                          <a:cs typeface="Effra Medium" panose="020B0703020203020204" pitchFamily="34" charset="0"/>
                        </a:rPr>
                        <a:t>Meslek</a:t>
                      </a:r>
                      <a:r>
                        <a:rPr lang="en-GB" sz="1400" b="0" baseline="0" dirty="0">
                          <a:solidFill>
                            <a:schemeClr val="tx1"/>
                          </a:solidFill>
                          <a:latin typeface="Effra Medium" panose="020B0703020203020204" pitchFamily="34" charset="0"/>
                          <a:cs typeface="Effra Medium" panose="020B0703020203020204" pitchFamily="34" charset="0"/>
                        </a:rPr>
                        <a:t> </a:t>
                      </a:r>
                      <a:r>
                        <a:rPr lang="en-GB" sz="1400" b="0" baseline="0" dirty="0" err="1">
                          <a:solidFill>
                            <a:schemeClr val="tx1"/>
                          </a:solidFill>
                          <a:latin typeface="Effra Medium" panose="020B0703020203020204" pitchFamily="34" charset="0"/>
                          <a:cs typeface="Effra Medium" panose="020B0703020203020204" pitchFamily="34" charset="0"/>
                        </a:rPr>
                        <a:t>Atölyesi</a:t>
                      </a:r>
                      <a:r>
                        <a:rPr lang="en-GB" sz="1400" b="0" baseline="0" dirty="0">
                          <a:solidFill>
                            <a:schemeClr val="tx1"/>
                          </a:solidFill>
                          <a:latin typeface="Effra Medium" panose="020B0703020203020204" pitchFamily="34" charset="0"/>
                          <a:cs typeface="Effra Medium" panose="020B0703020203020204" pitchFamily="34" charset="0"/>
                        </a:rPr>
                        <a:t> v.2</a:t>
                      </a:r>
                    </a:p>
                  </a:txBody>
                  <a:tcPr>
                    <a:lnT w="12700" cap="flat" cmpd="sng" algn="ctr">
                      <a:solidFill>
                        <a:srgbClr val="0A4386"/>
                      </a:solidFill>
                      <a:prstDash val="solid"/>
                      <a:round/>
                      <a:headEnd type="none" w="med" len="med"/>
                      <a:tailEnd type="none" w="med" len="med"/>
                    </a:lnT>
                    <a:lnB w="12700" cap="flat" cmpd="sng" algn="ctr">
                      <a:solidFill>
                        <a:srgbClr val="48A04B"/>
                      </a:solidFill>
                      <a:prstDash val="solid"/>
                      <a:round/>
                      <a:headEnd type="none" w="med" len="med"/>
                      <a:tailEnd type="none" w="med" len="med"/>
                    </a:lnB>
                  </a:tcPr>
                </a:tc>
                <a:extLst>
                  <a:ext uri="{0D108BD9-81ED-4DB2-BD59-A6C34878D82A}">
                    <a16:rowId xmlns="" xmlns:a16="http://schemas.microsoft.com/office/drawing/2014/main" val="1703355936"/>
                  </a:ext>
                </a:extLst>
              </a:tr>
            </a:tbl>
          </a:graphicData>
        </a:graphic>
      </p:graphicFrame>
      <p:pic>
        <p:nvPicPr>
          <p:cNvPr id="12" name="Resim 11">
            <a:extLst>
              <a:ext uri="{FF2B5EF4-FFF2-40B4-BE49-F238E27FC236}">
                <a16:creationId xmlns="" xmlns:a16="http://schemas.microsoft.com/office/drawing/2014/main" id="{3D612520-19A2-9836-010C-30402F3015FE}"/>
              </a:ext>
            </a:extLst>
          </p:cNvPr>
          <p:cNvPicPr>
            <a:picLocks noChangeAspect="1"/>
          </p:cNvPicPr>
          <p:nvPr/>
        </p:nvPicPr>
        <p:blipFill>
          <a:blip r:embed="rId2"/>
          <a:stretch>
            <a:fillRect/>
          </a:stretch>
        </p:blipFill>
        <p:spPr>
          <a:xfrm>
            <a:off x="5069795" y="3743242"/>
            <a:ext cx="3283358" cy="2188905"/>
          </a:xfrm>
          <a:prstGeom prst="rect">
            <a:avLst/>
          </a:prstGeom>
        </p:spPr>
      </p:pic>
      <p:pic>
        <p:nvPicPr>
          <p:cNvPr id="14" name="Resim 13">
            <a:extLst>
              <a:ext uri="{FF2B5EF4-FFF2-40B4-BE49-F238E27FC236}">
                <a16:creationId xmlns="" xmlns:a16="http://schemas.microsoft.com/office/drawing/2014/main" id="{5786FE43-1F5D-58EF-05FC-F32C0B63B87C}"/>
              </a:ext>
            </a:extLst>
          </p:cNvPr>
          <p:cNvPicPr>
            <a:picLocks noChangeAspect="1"/>
          </p:cNvPicPr>
          <p:nvPr/>
        </p:nvPicPr>
        <p:blipFill>
          <a:blip r:embed="rId3"/>
          <a:stretch>
            <a:fillRect/>
          </a:stretch>
        </p:blipFill>
        <p:spPr>
          <a:xfrm>
            <a:off x="5069795" y="1554871"/>
            <a:ext cx="3283358" cy="1874129"/>
          </a:xfrm>
          <a:prstGeom prst="rect">
            <a:avLst/>
          </a:prstGeom>
        </p:spPr>
      </p:pic>
      <p:sp>
        <p:nvSpPr>
          <p:cNvPr id="5" name="İçerik Yer Tutucusu 2">
            <a:extLst>
              <a:ext uri="{FF2B5EF4-FFF2-40B4-BE49-F238E27FC236}">
                <a16:creationId xmlns="" xmlns:a16="http://schemas.microsoft.com/office/drawing/2014/main" id="{03A9E257-9060-75FE-2D47-1DC06B2C86C4}"/>
              </a:ext>
            </a:extLst>
          </p:cNvPr>
          <p:cNvSpPr txBox="1">
            <a:spLocks/>
          </p:cNvSpPr>
          <p:nvPr/>
        </p:nvSpPr>
        <p:spPr>
          <a:xfrm>
            <a:off x="389080" y="4863999"/>
            <a:ext cx="4451277" cy="10681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1pPr>
            <a:lvl2pPr marL="6858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2pPr>
            <a:lvl3pPr marL="11430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sz="1000" b="1" dirty="0"/>
              <a:t>Not: </a:t>
            </a:r>
            <a:r>
              <a:rPr lang="tr-TR" sz="1000" dirty="0"/>
              <a:t>Hem daha geniş kapsamlı hem de daha kalıcı olmasından kaynaklı olarak mesleki eğitim atölyelerinin malzeme </a:t>
            </a:r>
            <a:r>
              <a:rPr lang="tr-TR" sz="1000" dirty="0" err="1"/>
              <a:t>tedariğine</a:t>
            </a:r>
            <a:r>
              <a:rPr lang="tr-TR" sz="1000" dirty="0"/>
              <a:t> daha fazla bütçe ayrılacak şekilde planlanmıştır. Proje kapsamında yer alan etüt merkezi ile oyun ve sanat atölyeleri, 800 </a:t>
            </a:r>
            <a:r>
              <a:rPr lang="tr-TR" sz="1000" dirty="0" err="1"/>
              <a:t>konteynerli</a:t>
            </a:r>
            <a:r>
              <a:rPr lang="tr-TR" sz="1000" dirty="0"/>
              <a:t> kent içindeki tüm çocuklara açık olmakla birlikte özellikle de kampüste mesleki eğitim alan kişilerin (</a:t>
            </a:r>
            <a:r>
              <a:rPr lang="tr-TR" sz="1000" dirty="0" err="1"/>
              <a:t>caregiver</a:t>
            </a:r>
            <a:r>
              <a:rPr lang="tr-TR" sz="1000" dirty="0"/>
              <a:t>) bakımını üstlendikleri çocuklarının vakit geçirmeleri planlanarak geliştirilmiştir. 3 farklı bileşen olmasının sebebi de bu.</a:t>
            </a:r>
          </a:p>
        </p:txBody>
      </p:sp>
    </p:spTree>
    <p:extLst>
      <p:ext uri="{BB962C8B-B14F-4D97-AF65-F5344CB8AC3E}">
        <p14:creationId xmlns:p14="http://schemas.microsoft.com/office/powerpoint/2010/main" val="3843620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 xmlns:a16="http://schemas.microsoft.com/office/drawing/2014/main" id="{E8A91DEE-1D14-798B-3FC0-49C696FA7D41}"/>
              </a:ext>
            </a:extLst>
          </p:cNvPr>
          <p:cNvSpPr>
            <a:spLocks noGrp="1"/>
          </p:cNvSpPr>
          <p:nvPr>
            <p:ph type="sldNum" sz="quarter" idx="12"/>
          </p:nvPr>
        </p:nvSpPr>
        <p:spPr/>
        <p:txBody>
          <a:bodyPr/>
          <a:lstStyle/>
          <a:p>
            <a:fld id="{2B19C552-EFCF-6C45-B96D-CD3C9379F80B}" type="slidenum">
              <a:rPr lang="tr-TR" smtClean="0"/>
              <a:t>13</a:t>
            </a:fld>
            <a:endParaRPr lang="tr-TR"/>
          </a:p>
        </p:txBody>
      </p:sp>
      <p:sp>
        <p:nvSpPr>
          <p:cNvPr id="8" name="Başlık 1">
            <a:extLst>
              <a:ext uri="{FF2B5EF4-FFF2-40B4-BE49-F238E27FC236}">
                <a16:creationId xmlns="" xmlns:a16="http://schemas.microsoft.com/office/drawing/2014/main" id="{C9D4D1B5-4163-3418-5816-626F7714ACE3}"/>
              </a:ext>
            </a:extLst>
          </p:cNvPr>
          <p:cNvSpPr>
            <a:spLocks noGrp="1"/>
          </p:cNvSpPr>
          <p:nvPr>
            <p:ph type="title"/>
          </p:nvPr>
        </p:nvSpPr>
        <p:spPr>
          <a:xfrm>
            <a:off x="277921" y="317749"/>
            <a:ext cx="6605479" cy="922880"/>
          </a:xfrm>
        </p:spPr>
        <p:txBody>
          <a:bodyPr>
            <a:noAutofit/>
          </a:bodyPr>
          <a:lstStyle/>
          <a:p>
            <a:r>
              <a:rPr lang="en-US" dirty="0" err="1"/>
              <a:t>Proje</a:t>
            </a:r>
            <a:r>
              <a:rPr lang="en-US" dirty="0"/>
              <a:t> </a:t>
            </a:r>
            <a:r>
              <a:rPr lang="en-US" dirty="0" err="1"/>
              <a:t>detayları</a:t>
            </a:r>
            <a:r>
              <a:rPr lang="en-US" dirty="0"/>
              <a:t> </a:t>
            </a:r>
            <a:r>
              <a:rPr lang="en-US" dirty="0" err="1"/>
              <a:t>ve</a:t>
            </a:r>
            <a:r>
              <a:rPr lang="en-US" dirty="0"/>
              <a:t> </a:t>
            </a:r>
            <a:r>
              <a:rPr lang="en-US" dirty="0" err="1"/>
              <a:t>uygulama</a:t>
            </a:r>
            <a:r>
              <a:rPr lang="en-US" dirty="0"/>
              <a:t> </a:t>
            </a:r>
            <a:r>
              <a:rPr lang="en-US" dirty="0" err="1"/>
              <a:t>planı</a:t>
            </a:r>
            <a:endParaRPr lang="tr-TR" dirty="0"/>
          </a:p>
        </p:txBody>
      </p:sp>
      <p:graphicFrame>
        <p:nvGraphicFramePr>
          <p:cNvPr id="11" name="Tablo 9">
            <a:extLst>
              <a:ext uri="{FF2B5EF4-FFF2-40B4-BE49-F238E27FC236}">
                <a16:creationId xmlns="" xmlns:a16="http://schemas.microsoft.com/office/drawing/2014/main" id="{6EA00D7C-2B86-1A62-D754-1ECDDA1BDBC0}"/>
              </a:ext>
            </a:extLst>
          </p:cNvPr>
          <p:cNvGraphicFramePr>
            <a:graphicFrameLocks noGrp="1"/>
          </p:cNvGraphicFramePr>
          <p:nvPr>
            <p:extLst>
              <p:ext uri="{D42A27DB-BD31-4B8C-83A1-F6EECF244321}">
                <p14:modId xmlns:p14="http://schemas.microsoft.com/office/powerpoint/2010/main" val="3293077685"/>
              </p:ext>
            </p:extLst>
          </p:nvPr>
        </p:nvGraphicFramePr>
        <p:xfrm>
          <a:off x="471604" y="1594274"/>
          <a:ext cx="3341271" cy="2377440"/>
        </p:xfrm>
        <a:graphic>
          <a:graphicData uri="http://schemas.openxmlformats.org/drawingml/2006/table">
            <a:tbl>
              <a:tblPr firstRow="1" bandRow="1">
                <a:tableStyleId>{5940675A-B579-460E-94D1-54222C63F5DA}</a:tableStyleId>
              </a:tblPr>
              <a:tblGrid>
                <a:gridCol w="2159453">
                  <a:extLst>
                    <a:ext uri="{9D8B030D-6E8A-4147-A177-3AD203B41FA5}">
                      <a16:colId xmlns="" xmlns:a16="http://schemas.microsoft.com/office/drawing/2014/main" val="2035328424"/>
                    </a:ext>
                  </a:extLst>
                </a:gridCol>
                <a:gridCol w="1181818">
                  <a:extLst>
                    <a:ext uri="{9D8B030D-6E8A-4147-A177-3AD203B41FA5}">
                      <a16:colId xmlns="" xmlns:a16="http://schemas.microsoft.com/office/drawing/2014/main" val="840991834"/>
                    </a:ext>
                  </a:extLst>
                </a:gridCol>
              </a:tblGrid>
              <a:tr h="370840">
                <a:tc>
                  <a:txBody>
                    <a:bodyPr/>
                    <a:lstStyle/>
                    <a:p>
                      <a:pPr algn="ctr"/>
                      <a:r>
                        <a:rPr lang="tr-TR" sz="1200" b="0" i="0" dirty="0">
                          <a:solidFill>
                            <a:schemeClr val="bg1"/>
                          </a:solidFill>
                          <a:latin typeface="Effra Light" panose="020B0403020203020204" pitchFamily="34" charset="0"/>
                          <a:cs typeface="Effra Light" panose="020B0403020203020204" pitchFamily="34" charset="0"/>
                        </a:rPr>
                        <a:t>Aktivite (Mobilya, Dekorasyon, Eğitim ve Oyun Materyalleri)</a:t>
                      </a:r>
                    </a:p>
                  </a:txBody>
                  <a:tcPr>
                    <a:lnL w="9525" cap="flat" cmpd="sng" algn="ctr">
                      <a:noFill/>
                      <a:prstDash val="solid"/>
                      <a:round/>
                      <a:headEnd type="none" w="med" len="med"/>
                      <a:tailEnd type="none" w="med" len="med"/>
                    </a:lnL>
                    <a:lnR w="9525" cap="flat" cmpd="sng" algn="ctr">
                      <a:solidFill>
                        <a:srgbClr val="0A438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A4386"/>
                      </a:solidFill>
                      <a:prstDash val="solid"/>
                      <a:round/>
                      <a:headEnd type="none" w="med" len="med"/>
                      <a:tailEnd type="none" w="med" len="med"/>
                    </a:lnB>
                    <a:solidFill>
                      <a:srgbClr val="0A438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0" i="0" dirty="0" smtClean="0">
                          <a:solidFill>
                            <a:schemeClr val="bg1"/>
                          </a:solidFill>
                          <a:latin typeface="Effra Light" panose="020B0403020203020204" pitchFamily="34" charset="0"/>
                          <a:cs typeface="Effra Light" panose="020B0403020203020204" pitchFamily="34" charset="0"/>
                        </a:rPr>
                        <a:t>Bütçe ($)</a:t>
                      </a:r>
                      <a:endParaRPr lang="tr-TR" sz="1200" b="0" i="0" dirty="0">
                        <a:solidFill>
                          <a:schemeClr val="bg1"/>
                        </a:solidFill>
                        <a:latin typeface="Effra Light" panose="020B0403020203020204" pitchFamily="34" charset="0"/>
                        <a:cs typeface="Effra Light" panose="020B0403020203020204" pitchFamily="34" charset="0"/>
                      </a:endParaRPr>
                    </a:p>
                  </a:txBody>
                  <a:tcPr>
                    <a:lnL w="9525" cap="flat" cmpd="sng" algn="ctr">
                      <a:solidFill>
                        <a:srgbClr val="0A438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A4386"/>
                      </a:solidFill>
                      <a:prstDash val="solid"/>
                      <a:round/>
                      <a:headEnd type="none" w="med" len="med"/>
                      <a:tailEnd type="none" w="med" len="med"/>
                    </a:lnB>
                    <a:solidFill>
                      <a:srgbClr val="0A4386"/>
                    </a:solidFill>
                  </a:tcPr>
                </a:tc>
                <a:extLst>
                  <a:ext uri="{0D108BD9-81ED-4DB2-BD59-A6C34878D82A}">
                    <a16:rowId xmlns="" xmlns:a16="http://schemas.microsoft.com/office/drawing/2014/main" val="3287464649"/>
                  </a:ext>
                </a:extLst>
              </a:tr>
              <a:tr h="245509">
                <a:tc>
                  <a:txBody>
                    <a:bodyPr/>
                    <a:lstStyle/>
                    <a:p>
                      <a:r>
                        <a:rPr lang="tr-TR" sz="1200" b="1" i="0" dirty="0" smtClean="0">
                          <a:latin typeface="Effra Light" panose="020B0403020203020204" pitchFamily="34" charset="0"/>
                          <a:cs typeface="Effra Light" panose="020B0403020203020204" pitchFamily="34" charset="0"/>
                        </a:rPr>
                        <a:t>*Oyun </a:t>
                      </a:r>
                      <a:r>
                        <a:rPr lang="tr-TR" sz="1200" b="1" i="0" dirty="0">
                          <a:latin typeface="Effra Light" panose="020B0403020203020204" pitchFamily="34" charset="0"/>
                          <a:cs typeface="Effra Light" panose="020B0403020203020204" pitchFamily="34" charset="0"/>
                        </a:rPr>
                        <a:t>Atölyesi</a:t>
                      </a:r>
                    </a:p>
                  </a:txBody>
                  <a:tcPr>
                    <a:lnL w="9525" cap="flat" cmpd="sng" algn="ctr">
                      <a:noFill/>
                      <a:prstDash val="solid"/>
                      <a:round/>
                      <a:headEnd type="none" w="med" len="med"/>
                      <a:tailEnd type="none" w="med" len="med"/>
                    </a:lnL>
                    <a:lnR w="9525" cap="flat" cmpd="sng" algn="ctr">
                      <a:solidFill>
                        <a:srgbClr val="0A4386"/>
                      </a:solidFill>
                      <a:prstDash val="solid"/>
                      <a:round/>
                      <a:headEnd type="none" w="med" len="med"/>
                      <a:tailEnd type="none" w="med" len="med"/>
                    </a:lnR>
                    <a:lnT w="9525" cap="flat" cmpd="sng" algn="ctr">
                      <a:solidFill>
                        <a:srgbClr val="0A4386"/>
                      </a:solidFill>
                      <a:prstDash val="solid"/>
                      <a:round/>
                      <a:headEnd type="none" w="med" len="med"/>
                      <a:tailEnd type="none" w="med" len="med"/>
                    </a:lnT>
                    <a:lnB w="9525" cap="flat" cmpd="sng" algn="ctr">
                      <a:solidFill>
                        <a:srgbClr val="0A4386"/>
                      </a:solidFill>
                      <a:prstDash val="solid"/>
                      <a:round/>
                      <a:headEnd type="none" w="med" len="med"/>
                      <a:tailEnd type="none" w="med" len="med"/>
                    </a:lnB>
                  </a:tcPr>
                </a:tc>
                <a:tc>
                  <a:txBody>
                    <a:bodyPr/>
                    <a:lstStyle/>
                    <a:p>
                      <a:pPr algn="ctr"/>
                      <a:r>
                        <a:rPr lang="tr-TR" sz="1200" b="1" i="0" dirty="0" smtClean="0">
                          <a:latin typeface="Effra Light" panose="020B0403020203020204" pitchFamily="34" charset="0"/>
                          <a:cs typeface="Effra Light" panose="020B0403020203020204" pitchFamily="34" charset="0"/>
                        </a:rPr>
                        <a:t>9,409.51</a:t>
                      </a:r>
                      <a:endParaRPr lang="tr-TR" sz="1200" b="1" i="0" dirty="0">
                        <a:latin typeface="Effra Light" panose="020B0403020203020204" pitchFamily="34" charset="0"/>
                        <a:cs typeface="Effra Light" panose="020B0403020203020204" pitchFamily="34" charset="0"/>
                      </a:endParaRPr>
                    </a:p>
                  </a:txBody>
                  <a:tcPr>
                    <a:lnL w="9525" cap="flat" cmpd="sng" algn="ctr">
                      <a:solidFill>
                        <a:srgbClr val="0A438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A4386"/>
                      </a:solidFill>
                      <a:prstDash val="solid"/>
                      <a:round/>
                      <a:headEnd type="none" w="med" len="med"/>
                      <a:tailEnd type="none" w="med" len="med"/>
                    </a:lnT>
                    <a:lnB w="9525" cap="flat" cmpd="sng" algn="ctr">
                      <a:solidFill>
                        <a:srgbClr val="0A4386"/>
                      </a:solidFill>
                      <a:prstDash val="solid"/>
                      <a:round/>
                      <a:headEnd type="none" w="med" len="med"/>
                      <a:tailEnd type="none" w="med" len="med"/>
                    </a:lnB>
                  </a:tcPr>
                </a:tc>
                <a:extLst>
                  <a:ext uri="{0D108BD9-81ED-4DB2-BD59-A6C34878D82A}">
                    <a16:rowId xmlns="" xmlns:a16="http://schemas.microsoft.com/office/drawing/2014/main" val="248105248"/>
                  </a:ext>
                </a:extLst>
              </a:tr>
              <a:tr h="238608">
                <a:tc>
                  <a:txBody>
                    <a:bodyPr/>
                    <a:lstStyle/>
                    <a:p>
                      <a:r>
                        <a:rPr lang="tr-TR" sz="1200" b="1" i="0" dirty="0" smtClean="0">
                          <a:latin typeface="Effra Light" panose="020B0403020203020204" pitchFamily="34" charset="0"/>
                          <a:cs typeface="Effra Light" panose="020B0403020203020204" pitchFamily="34" charset="0"/>
                        </a:rPr>
                        <a:t>*Sanat </a:t>
                      </a:r>
                      <a:r>
                        <a:rPr lang="tr-TR" sz="1200" b="1" i="0" dirty="0">
                          <a:latin typeface="Effra Light" panose="020B0403020203020204" pitchFamily="34" charset="0"/>
                          <a:cs typeface="Effra Light" panose="020B0403020203020204" pitchFamily="34" charset="0"/>
                        </a:rPr>
                        <a:t>Atölyesi</a:t>
                      </a:r>
                    </a:p>
                  </a:txBody>
                  <a:tcPr>
                    <a:lnL w="9525" cap="flat" cmpd="sng" algn="ctr">
                      <a:noFill/>
                      <a:prstDash val="solid"/>
                      <a:round/>
                      <a:headEnd type="none" w="med" len="med"/>
                      <a:tailEnd type="none" w="med" len="med"/>
                    </a:lnL>
                    <a:lnR w="9525" cap="flat" cmpd="sng" algn="ctr">
                      <a:solidFill>
                        <a:srgbClr val="0A4386"/>
                      </a:solidFill>
                      <a:prstDash val="solid"/>
                      <a:round/>
                      <a:headEnd type="none" w="med" len="med"/>
                      <a:tailEnd type="none" w="med" len="med"/>
                    </a:lnR>
                    <a:lnT w="9525" cap="flat" cmpd="sng" algn="ctr">
                      <a:solidFill>
                        <a:srgbClr val="0A4386"/>
                      </a:solidFill>
                      <a:prstDash val="solid"/>
                      <a:round/>
                      <a:headEnd type="none" w="med" len="med"/>
                      <a:tailEnd type="none" w="med" len="med"/>
                    </a:lnT>
                    <a:lnB w="9525" cap="flat" cmpd="sng" algn="ctr">
                      <a:solidFill>
                        <a:srgbClr val="0A4386"/>
                      </a:solidFill>
                      <a:prstDash val="solid"/>
                      <a:round/>
                      <a:headEnd type="none" w="med" len="med"/>
                      <a:tailEnd type="none" w="med" len="med"/>
                    </a:lnB>
                  </a:tcPr>
                </a:tc>
                <a:tc>
                  <a:txBody>
                    <a:bodyPr/>
                    <a:lstStyle/>
                    <a:p>
                      <a:pPr algn="ctr"/>
                      <a:r>
                        <a:rPr lang="tr-TR" sz="1200" b="1" i="0" dirty="0" smtClean="0">
                          <a:latin typeface="Effra Light" panose="020B0403020203020204" pitchFamily="34" charset="0"/>
                          <a:cs typeface="Effra Light" panose="020B0403020203020204" pitchFamily="34" charset="0"/>
                        </a:rPr>
                        <a:t>10,086.76</a:t>
                      </a:r>
                      <a:endParaRPr lang="tr-TR" sz="1200" b="1" i="0" dirty="0">
                        <a:latin typeface="Effra Light" panose="020B0403020203020204" pitchFamily="34" charset="0"/>
                        <a:cs typeface="Effra Light" panose="020B0403020203020204" pitchFamily="34" charset="0"/>
                      </a:endParaRPr>
                    </a:p>
                  </a:txBody>
                  <a:tcPr>
                    <a:lnL w="9525" cap="flat" cmpd="sng" algn="ctr">
                      <a:solidFill>
                        <a:srgbClr val="0A438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A4386"/>
                      </a:solidFill>
                      <a:prstDash val="solid"/>
                      <a:round/>
                      <a:headEnd type="none" w="med" len="med"/>
                      <a:tailEnd type="none" w="med" len="med"/>
                    </a:lnT>
                    <a:lnB w="9525" cap="flat" cmpd="sng" algn="ctr">
                      <a:solidFill>
                        <a:srgbClr val="0A4386"/>
                      </a:solidFill>
                      <a:prstDash val="solid"/>
                      <a:round/>
                      <a:headEnd type="none" w="med" len="med"/>
                      <a:tailEnd type="none" w="med" len="med"/>
                    </a:lnB>
                  </a:tcPr>
                </a:tc>
                <a:extLst>
                  <a:ext uri="{0D108BD9-81ED-4DB2-BD59-A6C34878D82A}">
                    <a16:rowId xmlns="" xmlns:a16="http://schemas.microsoft.com/office/drawing/2014/main" val="388963205"/>
                  </a:ext>
                </a:extLst>
              </a:tr>
              <a:tr h="154069">
                <a:tc>
                  <a:txBody>
                    <a:bodyPr/>
                    <a:lstStyle/>
                    <a:p>
                      <a:r>
                        <a:rPr lang="tr-TR" sz="1200" b="0" i="0" dirty="0">
                          <a:latin typeface="Effra Light" panose="020B0403020203020204" pitchFamily="34" charset="0"/>
                          <a:cs typeface="Effra Light" panose="020B0403020203020204" pitchFamily="34" charset="0"/>
                        </a:rPr>
                        <a:t>Meslek Atölyesi</a:t>
                      </a:r>
                    </a:p>
                  </a:txBody>
                  <a:tcPr>
                    <a:lnL w="9525" cap="flat" cmpd="sng" algn="ctr">
                      <a:noFill/>
                      <a:prstDash val="solid"/>
                      <a:round/>
                      <a:headEnd type="none" w="med" len="med"/>
                      <a:tailEnd type="none" w="med" len="med"/>
                    </a:lnL>
                    <a:lnR w="9525" cap="flat" cmpd="sng" algn="ctr">
                      <a:solidFill>
                        <a:srgbClr val="0A4386"/>
                      </a:solidFill>
                      <a:prstDash val="solid"/>
                      <a:round/>
                      <a:headEnd type="none" w="med" len="med"/>
                      <a:tailEnd type="none" w="med" len="med"/>
                    </a:lnR>
                    <a:lnT w="9525" cap="flat" cmpd="sng" algn="ctr">
                      <a:solidFill>
                        <a:srgbClr val="0A4386"/>
                      </a:solidFill>
                      <a:prstDash val="solid"/>
                      <a:round/>
                      <a:headEnd type="none" w="med" len="med"/>
                      <a:tailEnd type="none" w="med" len="med"/>
                    </a:lnT>
                    <a:lnB w="9525" cap="flat" cmpd="sng" algn="ctr">
                      <a:solidFill>
                        <a:srgbClr val="0A4386"/>
                      </a:solidFill>
                      <a:prstDash val="solid"/>
                      <a:round/>
                      <a:headEnd type="none" w="med" len="med"/>
                      <a:tailEnd type="none" w="med" len="med"/>
                    </a:lnB>
                  </a:tcPr>
                </a:tc>
                <a:tc>
                  <a:txBody>
                    <a:bodyPr/>
                    <a:lstStyle/>
                    <a:p>
                      <a:pPr algn="ctr"/>
                      <a:r>
                        <a:rPr lang="tr-TR" sz="1200" b="0" i="0" dirty="0" smtClean="0">
                          <a:latin typeface="Effra Light" panose="020B0403020203020204" pitchFamily="34" charset="0"/>
                          <a:cs typeface="Effra Light" panose="020B0403020203020204" pitchFamily="34" charset="0"/>
                        </a:rPr>
                        <a:t>68,474.79</a:t>
                      </a:r>
                      <a:endParaRPr lang="tr-TR" sz="1200" b="0" i="0" dirty="0">
                        <a:latin typeface="Effra Light" panose="020B0403020203020204" pitchFamily="34" charset="0"/>
                        <a:cs typeface="Effra Light" panose="020B0403020203020204" pitchFamily="34" charset="0"/>
                      </a:endParaRPr>
                    </a:p>
                  </a:txBody>
                  <a:tcPr>
                    <a:lnL w="9525" cap="flat" cmpd="sng" algn="ctr">
                      <a:solidFill>
                        <a:srgbClr val="0A438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A4386"/>
                      </a:solidFill>
                      <a:prstDash val="solid"/>
                      <a:round/>
                      <a:headEnd type="none" w="med" len="med"/>
                      <a:tailEnd type="none" w="med" len="med"/>
                    </a:lnT>
                    <a:lnB w="9525" cap="flat" cmpd="sng" algn="ctr">
                      <a:solidFill>
                        <a:srgbClr val="0A4386"/>
                      </a:solidFill>
                      <a:prstDash val="solid"/>
                      <a:round/>
                      <a:headEnd type="none" w="med" len="med"/>
                      <a:tailEnd type="none" w="med" len="med"/>
                    </a:lnB>
                  </a:tcPr>
                </a:tc>
                <a:extLst>
                  <a:ext uri="{0D108BD9-81ED-4DB2-BD59-A6C34878D82A}">
                    <a16:rowId xmlns="" xmlns:a16="http://schemas.microsoft.com/office/drawing/2014/main" val="52194046"/>
                  </a:ext>
                </a:extLst>
              </a:tr>
              <a:tr h="164420">
                <a:tc>
                  <a:txBody>
                    <a:bodyPr/>
                    <a:lstStyle/>
                    <a:p>
                      <a:r>
                        <a:rPr lang="tr-TR" sz="1200" b="1" i="0" dirty="0" smtClean="0">
                          <a:latin typeface="Effra Light" panose="020B0403020203020204" pitchFamily="34" charset="0"/>
                          <a:cs typeface="Effra Light" panose="020B0403020203020204" pitchFamily="34" charset="0"/>
                        </a:rPr>
                        <a:t>*Psikoloji </a:t>
                      </a:r>
                      <a:r>
                        <a:rPr lang="tr-TR" sz="1200" b="1" i="0" dirty="0">
                          <a:latin typeface="Effra Light" panose="020B0403020203020204" pitchFamily="34" charset="0"/>
                          <a:cs typeface="Effra Light" panose="020B0403020203020204" pitchFamily="34" charset="0"/>
                        </a:rPr>
                        <a:t>Danışmanlık</a:t>
                      </a:r>
                    </a:p>
                  </a:txBody>
                  <a:tcPr>
                    <a:lnL w="9525" cap="flat" cmpd="sng" algn="ctr">
                      <a:noFill/>
                      <a:prstDash val="solid"/>
                      <a:round/>
                      <a:headEnd type="none" w="med" len="med"/>
                      <a:tailEnd type="none" w="med" len="med"/>
                    </a:lnL>
                    <a:lnR w="9525" cap="flat" cmpd="sng" algn="ctr">
                      <a:solidFill>
                        <a:srgbClr val="0A4386"/>
                      </a:solidFill>
                      <a:prstDash val="solid"/>
                      <a:round/>
                      <a:headEnd type="none" w="med" len="med"/>
                      <a:tailEnd type="none" w="med" len="med"/>
                    </a:lnR>
                    <a:lnT w="9525" cap="flat" cmpd="sng" algn="ctr">
                      <a:solidFill>
                        <a:srgbClr val="0A4386"/>
                      </a:solidFill>
                      <a:prstDash val="solid"/>
                      <a:round/>
                      <a:headEnd type="none" w="med" len="med"/>
                      <a:tailEnd type="none" w="med" len="med"/>
                    </a:lnT>
                    <a:lnB w="9525" cap="flat" cmpd="sng" algn="ctr">
                      <a:solidFill>
                        <a:srgbClr val="0A4386"/>
                      </a:solidFill>
                      <a:prstDash val="solid"/>
                      <a:round/>
                      <a:headEnd type="none" w="med" len="med"/>
                      <a:tailEnd type="none" w="med" len="med"/>
                    </a:lnB>
                  </a:tcPr>
                </a:tc>
                <a:tc>
                  <a:txBody>
                    <a:bodyPr/>
                    <a:lstStyle/>
                    <a:p>
                      <a:pPr algn="ctr"/>
                      <a:r>
                        <a:rPr lang="tr-TR" sz="1200" b="1" i="0" dirty="0" smtClean="0">
                          <a:latin typeface="Effra Light" panose="020B0403020203020204" pitchFamily="34" charset="0"/>
                          <a:cs typeface="Effra Light" panose="020B0403020203020204" pitchFamily="34" charset="0"/>
                        </a:rPr>
                        <a:t>3,658.55</a:t>
                      </a:r>
                      <a:endParaRPr lang="tr-TR" sz="1200" b="1" i="0" dirty="0">
                        <a:latin typeface="Effra Light" panose="020B0403020203020204" pitchFamily="34" charset="0"/>
                        <a:cs typeface="Effra Light" panose="020B0403020203020204" pitchFamily="34" charset="0"/>
                      </a:endParaRPr>
                    </a:p>
                  </a:txBody>
                  <a:tcPr>
                    <a:lnL w="9525" cap="flat" cmpd="sng" algn="ctr">
                      <a:solidFill>
                        <a:srgbClr val="0A438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A4386"/>
                      </a:solidFill>
                      <a:prstDash val="solid"/>
                      <a:round/>
                      <a:headEnd type="none" w="med" len="med"/>
                      <a:tailEnd type="none" w="med" len="med"/>
                    </a:lnT>
                    <a:lnB w="9525" cap="flat" cmpd="sng" algn="ctr">
                      <a:solidFill>
                        <a:srgbClr val="0A4386"/>
                      </a:solidFill>
                      <a:prstDash val="solid"/>
                      <a:round/>
                      <a:headEnd type="none" w="med" len="med"/>
                      <a:tailEnd type="none" w="med" len="med"/>
                    </a:lnB>
                  </a:tcPr>
                </a:tc>
                <a:extLst>
                  <a:ext uri="{0D108BD9-81ED-4DB2-BD59-A6C34878D82A}">
                    <a16:rowId xmlns="" xmlns:a16="http://schemas.microsoft.com/office/drawing/2014/main" val="862480094"/>
                  </a:ext>
                </a:extLst>
              </a:tr>
              <a:tr h="183399">
                <a:tc>
                  <a:txBody>
                    <a:bodyPr/>
                    <a:lstStyle/>
                    <a:p>
                      <a:r>
                        <a:rPr lang="tr-TR" sz="1200" b="0" i="0" dirty="0">
                          <a:latin typeface="Effra Light" panose="020B0403020203020204" pitchFamily="34" charset="0"/>
                          <a:cs typeface="Effra Light" panose="020B0403020203020204" pitchFamily="34" charset="0"/>
                        </a:rPr>
                        <a:t>Etüt Merkezi</a:t>
                      </a:r>
                    </a:p>
                  </a:txBody>
                  <a:tcPr>
                    <a:lnL w="9525" cap="flat" cmpd="sng" algn="ctr">
                      <a:noFill/>
                      <a:prstDash val="solid"/>
                      <a:round/>
                      <a:headEnd type="none" w="med" len="med"/>
                      <a:tailEnd type="none" w="med" len="med"/>
                    </a:lnL>
                    <a:lnR w="9525" cap="flat" cmpd="sng" algn="ctr">
                      <a:solidFill>
                        <a:srgbClr val="0A4386"/>
                      </a:solidFill>
                      <a:prstDash val="solid"/>
                      <a:round/>
                      <a:headEnd type="none" w="med" len="med"/>
                      <a:tailEnd type="none" w="med" len="med"/>
                    </a:lnR>
                    <a:lnT w="9525" cap="flat" cmpd="sng" algn="ctr">
                      <a:solidFill>
                        <a:srgbClr val="0A4386"/>
                      </a:solidFill>
                      <a:prstDash val="solid"/>
                      <a:round/>
                      <a:headEnd type="none" w="med" len="med"/>
                      <a:tailEnd type="none" w="med" len="med"/>
                    </a:lnT>
                    <a:lnB w="9525" cap="flat" cmpd="sng" algn="ctr">
                      <a:solidFill>
                        <a:srgbClr val="0A4386"/>
                      </a:solidFill>
                      <a:prstDash val="solid"/>
                      <a:round/>
                      <a:headEnd type="none" w="med" len="med"/>
                      <a:tailEnd type="none" w="med" len="med"/>
                    </a:lnB>
                  </a:tcPr>
                </a:tc>
                <a:tc>
                  <a:txBody>
                    <a:bodyPr/>
                    <a:lstStyle/>
                    <a:p>
                      <a:pPr algn="ctr"/>
                      <a:r>
                        <a:rPr lang="tr-TR" sz="1200" b="0" i="0" dirty="0">
                          <a:latin typeface="Effra Light" panose="020B0403020203020204" pitchFamily="34" charset="0"/>
                          <a:cs typeface="Effra Light" panose="020B0403020203020204" pitchFamily="34" charset="0"/>
                        </a:rPr>
                        <a:t>16,374.66</a:t>
                      </a:r>
                    </a:p>
                  </a:txBody>
                  <a:tcPr>
                    <a:lnL w="9525" cap="flat" cmpd="sng" algn="ctr">
                      <a:solidFill>
                        <a:srgbClr val="0A438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A4386"/>
                      </a:solidFill>
                      <a:prstDash val="solid"/>
                      <a:round/>
                      <a:headEnd type="none" w="med" len="med"/>
                      <a:tailEnd type="none" w="med" len="med"/>
                    </a:lnT>
                    <a:lnB w="9525" cap="flat" cmpd="sng" algn="ctr">
                      <a:solidFill>
                        <a:srgbClr val="0A4386"/>
                      </a:solidFill>
                      <a:prstDash val="solid"/>
                      <a:round/>
                      <a:headEnd type="none" w="med" len="med"/>
                      <a:tailEnd type="none" w="med" len="med"/>
                    </a:lnB>
                  </a:tcPr>
                </a:tc>
                <a:extLst>
                  <a:ext uri="{0D108BD9-81ED-4DB2-BD59-A6C34878D82A}">
                    <a16:rowId xmlns="" xmlns:a16="http://schemas.microsoft.com/office/drawing/2014/main" val="258020410"/>
                  </a:ext>
                </a:extLst>
              </a:tr>
              <a:tr h="167871">
                <a:tc>
                  <a:txBody>
                    <a:bodyPr/>
                    <a:lstStyle/>
                    <a:p>
                      <a:r>
                        <a:rPr lang="tr-TR" sz="1200" b="1" i="0" dirty="0" smtClean="0">
                          <a:latin typeface="Effra Light" panose="020B0403020203020204" pitchFamily="34" charset="0"/>
                          <a:cs typeface="Effra Light" panose="020B0403020203020204" pitchFamily="34" charset="0"/>
                        </a:rPr>
                        <a:t>*Konteyner</a:t>
                      </a:r>
                      <a:endParaRPr lang="tr-TR" sz="1200" b="1" i="0" dirty="0">
                        <a:latin typeface="Effra Light" panose="020B0403020203020204" pitchFamily="34" charset="0"/>
                        <a:cs typeface="Effra Light" panose="020B0403020203020204" pitchFamily="34" charset="0"/>
                      </a:endParaRPr>
                    </a:p>
                  </a:txBody>
                  <a:tcPr>
                    <a:lnL w="9525" cap="flat" cmpd="sng" algn="ctr">
                      <a:noFill/>
                      <a:prstDash val="solid"/>
                      <a:round/>
                      <a:headEnd type="none" w="med" len="med"/>
                      <a:tailEnd type="none" w="med" len="med"/>
                    </a:lnL>
                    <a:lnR w="9525" cap="flat" cmpd="sng" algn="ctr">
                      <a:solidFill>
                        <a:srgbClr val="0A4386"/>
                      </a:solidFill>
                      <a:prstDash val="solid"/>
                      <a:round/>
                      <a:headEnd type="none" w="med" len="med"/>
                      <a:tailEnd type="none" w="med" len="med"/>
                    </a:lnR>
                    <a:lnT w="9525" cap="flat" cmpd="sng" algn="ctr">
                      <a:solidFill>
                        <a:srgbClr val="0A4386"/>
                      </a:solidFill>
                      <a:prstDash val="solid"/>
                      <a:round/>
                      <a:headEnd type="none" w="med" len="med"/>
                      <a:tailEnd type="none" w="med" len="med"/>
                    </a:lnT>
                    <a:lnB w="9525" cap="flat" cmpd="sng" algn="ctr">
                      <a:solidFill>
                        <a:srgbClr val="0A4386"/>
                      </a:solidFill>
                      <a:prstDash val="solid"/>
                      <a:round/>
                      <a:headEnd type="none" w="med" len="med"/>
                      <a:tailEnd type="none" w="med" len="med"/>
                    </a:lnB>
                  </a:tcPr>
                </a:tc>
                <a:tc>
                  <a:txBody>
                    <a:bodyPr/>
                    <a:lstStyle/>
                    <a:p>
                      <a:pPr algn="ctr"/>
                      <a:r>
                        <a:rPr lang="tr-TR" sz="1200" b="1" i="0" dirty="0" smtClean="0">
                          <a:latin typeface="Effra Light" panose="020B0403020203020204" pitchFamily="34" charset="0"/>
                          <a:cs typeface="Effra Light" panose="020B0403020203020204" pitchFamily="34" charset="0"/>
                        </a:rPr>
                        <a:t>31,999.00</a:t>
                      </a:r>
                      <a:endParaRPr lang="tr-TR" sz="1200" b="1" i="0" dirty="0">
                        <a:latin typeface="Effra Light" panose="020B0403020203020204" pitchFamily="34" charset="0"/>
                        <a:cs typeface="Effra Light" panose="020B0403020203020204" pitchFamily="34" charset="0"/>
                      </a:endParaRPr>
                    </a:p>
                  </a:txBody>
                  <a:tcPr>
                    <a:lnL w="9525" cap="flat" cmpd="sng" algn="ctr">
                      <a:solidFill>
                        <a:srgbClr val="0A438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A4386"/>
                      </a:solidFill>
                      <a:prstDash val="solid"/>
                      <a:round/>
                      <a:headEnd type="none" w="med" len="med"/>
                      <a:tailEnd type="none" w="med" len="med"/>
                    </a:lnT>
                    <a:lnB w="9525" cap="flat" cmpd="sng" algn="ctr">
                      <a:solidFill>
                        <a:srgbClr val="0A4386"/>
                      </a:solidFill>
                      <a:prstDash val="solid"/>
                      <a:round/>
                      <a:headEnd type="none" w="med" len="med"/>
                      <a:tailEnd type="none" w="med" len="med"/>
                    </a:lnB>
                  </a:tcPr>
                </a:tc>
                <a:extLst>
                  <a:ext uri="{0D108BD9-81ED-4DB2-BD59-A6C34878D82A}">
                    <a16:rowId xmlns="" xmlns:a16="http://schemas.microsoft.com/office/drawing/2014/main" val="2560306868"/>
                  </a:ext>
                </a:extLst>
              </a:tr>
              <a:tr h="0">
                <a:tc>
                  <a:txBody>
                    <a:bodyPr/>
                    <a:lstStyle/>
                    <a:p>
                      <a:r>
                        <a:rPr lang="tr-TR" sz="1200" b="1" i="0" dirty="0">
                          <a:latin typeface="Effra Light" panose="020B0403020203020204" pitchFamily="34" charset="0"/>
                          <a:cs typeface="Effra Light" panose="020B0403020203020204" pitchFamily="34" charset="0"/>
                        </a:rPr>
                        <a:t>Toplam</a:t>
                      </a:r>
                    </a:p>
                  </a:txBody>
                  <a:tcPr>
                    <a:lnL w="9525" cap="flat" cmpd="sng" algn="ctr">
                      <a:noFill/>
                      <a:prstDash val="solid"/>
                      <a:round/>
                      <a:headEnd type="none" w="med" len="med"/>
                      <a:tailEnd type="none" w="med" len="med"/>
                    </a:lnL>
                    <a:lnR w="9525" cap="flat" cmpd="sng" algn="ctr">
                      <a:solidFill>
                        <a:srgbClr val="0A4386"/>
                      </a:solidFill>
                      <a:prstDash val="solid"/>
                      <a:round/>
                      <a:headEnd type="none" w="med" len="med"/>
                      <a:tailEnd type="none" w="med" len="med"/>
                    </a:lnR>
                    <a:lnT w="9525" cap="flat" cmpd="sng" algn="ctr">
                      <a:solidFill>
                        <a:srgbClr val="0A4386"/>
                      </a:solidFill>
                      <a:prstDash val="solid"/>
                      <a:round/>
                      <a:headEnd type="none" w="med" len="med"/>
                      <a:tailEnd type="none" w="med" len="med"/>
                    </a:lnT>
                    <a:lnB w="9525" cap="flat" cmpd="sng" algn="ctr">
                      <a:solidFill>
                        <a:srgbClr val="0A4386"/>
                      </a:solidFill>
                      <a:prstDash val="solid"/>
                      <a:round/>
                      <a:headEnd type="none" w="med" len="med"/>
                      <a:tailEnd type="none" w="med" len="med"/>
                    </a:lnB>
                  </a:tcPr>
                </a:tc>
                <a:tc>
                  <a:txBody>
                    <a:bodyPr/>
                    <a:lstStyle/>
                    <a:p>
                      <a:pPr algn="ctr"/>
                      <a:r>
                        <a:rPr lang="tr-TR" sz="1200" b="1" i="0" smtClean="0">
                          <a:latin typeface="Effra Light" panose="020B0403020203020204" pitchFamily="34" charset="0"/>
                          <a:cs typeface="Effra Light" panose="020B0403020203020204" pitchFamily="34" charset="0"/>
                        </a:rPr>
                        <a:t>141,103.27</a:t>
                      </a:r>
                      <a:endParaRPr lang="tr-TR" sz="1200" b="1" i="0" dirty="0">
                        <a:latin typeface="Effra Light" panose="020B0403020203020204" pitchFamily="34" charset="0"/>
                        <a:cs typeface="Effra Light" panose="020B0403020203020204" pitchFamily="34" charset="0"/>
                      </a:endParaRPr>
                    </a:p>
                  </a:txBody>
                  <a:tcPr>
                    <a:lnL w="9525" cap="flat" cmpd="sng" algn="ctr">
                      <a:solidFill>
                        <a:srgbClr val="0A438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A4386"/>
                      </a:solidFill>
                      <a:prstDash val="solid"/>
                      <a:round/>
                      <a:headEnd type="none" w="med" len="med"/>
                      <a:tailEnd type="none" w="med" len="med"/>
                    </a:lnT>
                    <a:lnB w="9525" cap="flat" cmpd="sng" algn="ctr">
                      <a:solidFill>
                        <a:srgbClr val="0A4386"/>
                      </a:solidFill>
                      <a:prstDash val="solid"/>
                      <a:round/>
                      <a:headEnd type="none" w="med" len="med"/>
                      <a:tailEnd type="none" w="med" len="med"/>
                    </a:lnB>
                  </a:tcPr>
                </a:tc>
                <a:extLst>
                  <a:ext uri="{0D108BD9-81ED-4DB2-BD59-A6C34878D82A}">
                    <a16:rowId xmlns="" xmlns:a16="http://schemas.microsoft.com/office/drawing/2014/main" val="3713069917"/>
                  </a:ext>
                </a:extLst>
              </a:tr>
            </a:tbl>
          </a:graphicData>
        </a:graphic>
      </p:graphicFrame>
      <p:graphicFrame>
        <p:nvGraphicFramePr>
          <p:cNvPr id="12" name="Tablo 12">
            <a:extLst>
              <a:ext uri="{FF2B5EF4-FFF2-40B4-BE49-F238E27FC236}">
                <a16:creationId xmlns="" xmlns:a16="http://schemas.microsoft.com/office/drawing/2014/main" id="{9D32BC2B-5E99-33B6-1892-CD35444A8024}"/>
              </a:ext>
            </a:extLst>
          </p:cNvPr>
          <p:cNvGraphicFramePr>
            <a:graphicFrameLocks/>
          </p:cNvGraphicFramePr>
          <p:nvPr>
            <p:extLst>
              <p:ext uri="{D42A27DB-BD31-4B8C-83A1-F6EECF244321}">
                <p14:modId xmlns:p14="http://schemas.microsoft.com/office/powerpoint/2010/main" val="3285000328"/>
              </p:ext>
            </p:extLst>
          </p:nvPr>
        </p:nvGraphicFramePr>
        <p:xfrm>
          <a:off x="557869" y="1179395"/>
          <a:ext cx="2153102" cy="370840"/>
        </p:xfrm>
        <a:graphic>
          <a:graphicData uri="http://schemas.openxmlformats.org/drawingml/2006/table">
            <a:tbl>
              <a:tblPr firstRow="1" bandRow="1">
                <a:tableStyleId>{2D5ABB26-0587-4C30-8999-92F81FD0307C}</a:tableStyleId>
              </a:tblPr>
              <a:tblGrid>
                <a:gridCol w="2153102">
                  <a:extLst>
                    <a:ext uri="{9D8B030D-6E8A-4147-A177-3AD203B41FA5}">
                      <a16:colId xmlns="" xmlns:a16="http://schemas.microsoft.com/office/drawing/2014/main" val="326831690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baseline="0" dirty="0" err="1">
                          <a:solidFill>
                            <a:schemeClr val="tx1"/>
                          </a:solidFill>
                          <a:latin typeface="Effra Medium" panose="020B0703020203020204" pitchFamily="34" charset="0"/>
                          <a:cs typeface="Effra Medium" panose="020B0703020203020204" pitchFamily="34" charset="0"/>
                        </a:rPr>
                        <a:t>Ön</a:t>
                      </a:r>
                      <a:r>
                        <a:rPr lang="en-GB" sz="1400" b="0" baseline="0" dirty="0">
                          <a:solidFill>
                            <a:schemeClr val="tx1"/>
                          </a:solidFill>
                          <a:latin typeface="Effra Medium" panose="020B0703020203020204" pitchFamily="34" charset="0"/>
                          <a:cs typeface="Effra Medium" panose="020B0703020203020204" pitchFamily="34" charset="0"/>
                        </a:rPr>
                        <a:t> </a:t>
                      </a:r>
                      <a:r>
                        <a:rPr lang="en-GB" sz="1400" b="0" baseline="0" dirty="0" err="1">
                          <a:solidFill>
                            <a:schemeClr val="tx1"/>
                          </a:solidFill>
                          <a:latin typeface="Effra Medium" panose="020B0703020203020204" pitchFamily="34" charset="0"/>
                          <a:cs typeface="Effra Medium" panose="020B0703020203020204" pitchFamily="34" charset="0"/>
                        </a:rPr>
                        <a:t>Bütçe</a:t>
                      </a:r>
                      <a:endParaRPr lang="en-GB" sz="1400" b="0" baseline="0" dirty="0">
                        <a:solidFill>
                          <a:schemeClr val="tx1"/>
                        </a:solidFill>
                        <a:latin typeface="Effra Medium" panose="020B0703020203020204" pitchFamily="34" charset="0"/>
                        <a:cs typeface="Effra Medium" panose="020B0703020203020204" pitchFamily="34" charset="0"/>
                      </a:endParaRPr>
                    </a:p>
                  </a:txBody>
                  <a:tcPr>
                    <a:lnT w="12700" cap="flat" cmpd="sng" algn="ctr">
                      <a:solidFill>
                        <a:srgbClr val="0A4386"/>
                      </a:solidFill>
                      <a:prstDash val="solid"/>
                      <a:round/>
                      <a:headEnd type="none" w="med" len="med"/>
                      <a:tailEnd type="none" w="med" len="med"/>
                    </a:lnT>
                    <a:lnB w="12700" cap="flat" cmpd="sng" algn="ctr">
                      <a:solidFill>
                        <a:srgbClr val="48A04B"/>
                      </a:solidFill>
                      <a:prstDash val="solid"/>
                      <a:round/>
                      <a:headEnd type="none" w="med" len="med"/>
                      <a:tailEnd type="none" w="med" len="med"/>
                    </a:lnB>
                  </a:tcPr>
                </a:tc>
                <a:extLst>
                  <a:ext uri="{0D108BD9-81ED-4DB2-BD59-A6C34878D82A}">
                    <a16:rowId xmlns="" xmlns:a16="http://schemas.microsoft.com/office/drawing/2014/main" val="1703355936"/>
                  </a:ext>
                </a:extLst>
              </a:tr>
            </a:tbl>
          </a:graphicData>
        </a:graphic>
      </p:graphicFrame>
      <p:sp>
        <p:nvSpPr>
          <p:cNvPr id="16" name="TextBox 8">
            <a:extLst>
              <a:ext uri="{FF2B5EF4-FFF2-40B4-BE49-F238E27FC236}">
                <a16:creationId xmlns="" xmlns:a16="http://schemas.microsoft.com/office/drawing/2014/main" id="{3D0E3B9B-8659-5BF8-9F48-D40C3D8F970B}"/>
              </a:ext>
            </a:extLst>
          </p:cNvPr>
          <p:cNvSpPr txBox="1"/>
          <p:nvPr/>
        </p:nvSpPr>
        <p:spPr>
          <a:xfrm>
            <a:off x="4425351" y="1594274"/>
            <a:ext cx="4254331" cy="2123658"/>
          </a:xfrm>
          <a:prstGeom prst="rect">
            <a:avLst/>
          </a:prstGeom>
          <a:noFill/>
        </p:spPr>
        <p:txBody>
          <a:bodyPr wrap="square" lIns="91440" tIns="45720" rIns="91440" bIns="45720" anchor="t">
            <a:spAutoFit/>
          </a:bodyPr>
          <a:lstStyle/>
          <a:p>
            <a:pPr marR="0" lvl="0">
              <a:spcBef>
                <a:spcPts val="0"/>
              </a:spcBef>
              <a:spcAft>
                <a:spcPts val="0"/>
              </a:spcAft>
              <a:buClr>
                <a:schemeClr val="tx2"/>
              </a:buClr>
            </a:pPr>
            <a:r>
              <a:rPr lang="en-GB" sz="1200" b="1" dirty="0" err="1">
                <a:effectLst/>
                <a:latin typeface="Effra Light" panose="020B0403020203020204" pitchFamily="34" charset="0"/>
                <a:ea typeface="Effra Light" panose="020B0403020203020204" pitchFamily="34" charset="0"/>
                <a:cs typeface="Effra Light" panose="020B0403020203020204" pitchFamily="34" charset="0"/>
              </a:rPr>
              <a:t>Kantitatif</a:t>
            </a:r>
            <a:r>
              <a:rPr lang="en-GB" sz="1200" b="1" dirty="0">
                <a:effectLst/>
                <a:latin typeface="Effra Light" panose="020B0403020203020204" pitchFamily="34" charset="0"/>
                <a:ea typeface="Effra Light" panose="020B0403020203020204" pitchFamily="34" charset="0"/>
                <a:cs typeface="Effra Light" panose="020B0403020203020204" pitchFamily="34" charset="0"/>
              </a:rPr>
              <a:t> (</a:t>
            </a:r>
            <a:r>
              <a:rPr lang="en-GB" sz="1200" b="1" dirty="0" err="1">
                <a:effectLst/>
                <a:latin typeface="Effra Light" panose="020B0403020203020204" pitchFamily="34" charset="0"/>
                <a:ea typeface="Effra Light" panose="020B0403020203020204" pitchFamily="34" charset="0"/>
                <a:cs typeface="Effra Light" panose="020B0403020203020204" pitchFamily="34" charset="0"/>
              </a:rPr>
              <a:t>Nicel</a:t>
            </a:r>
            <a:r>
              <a:rPr lang="en-GB" sz="1200" b="1" dirty="0">
                <a:effectLst/>
                <a:latin typeface="Effra Light" panose="020B0403020203020204" pitchFamily="34" charset="0"/>
                <a:ea typeface="Effra Light" panose="020B0403020203020204" pitchFamily="34" charset="0"/>
                <a:cs typeface="Effra Light" panose="020B0403020203020204" pitchFamily="34" charset="0"/>
              </a:rPr>
              <a:t>) </a:t>
            </a:r>
            <a:r>
              <a:rPr lang="en-GB" sz="1200" b="1" dirty="0" err="1">
                <a:effectLst/>
                <a:latin typeface="Effra Light" panose="020B0403020203020204" pitchFamily="34" charset="0"/>
                <a:ea typeface="Effra Light" panose="020B0403020203020204" pitchFamily="34" charset="0"/>
                <a:cs typeface="Effra Light" panose="020B0403020203020204" pitchFamily="34" charset="0"/>
              </a:rPr>
              <a:t>Ölçütler</a:t>
            </a:r>
            <a:r>
              <a:rPr lang="en-GB" sz="1200" b="1" dirty="0">
                <a:effectLst/>
                <a:latin typeface="Effra Light" panose="020B0403020203020204" pitchFamily="34" charset="0"/>
                <a:ea typeface="Effra Light" panose="020B0403020203020204" pitchFamily="34" charset="0"/>
                <a:cs typeface="Effra Light" panose="020B0403020203020204" pitchFamily="34" charset="0"/>
              </a:rPr>
              <a:t>:</a:t>
            </a:r>
          </a:p>
          <a:p>
            <a:pPr marL="285750" marR="0" lvl="0" indent="-285750">
              <a:spcBef>
                <a:spcPts val="0"/>
              </a:spcBef>
              <a:spcAft>
                <a:spcPts val="0"/>
              </a:spcAft>
              <a:buClr>
                <a:schemeClr val="tx2"/>
              </a:buClr>
              <a:buFont typeface="Wingdings" panose="05000000000000000000" pitchFamily="2" charset="2"/>
              <a:buChar char="§"/>
            </a:pPr>
            <a:r>
              <a:rPr lang="en-GB" sz="1200" dirty="0" err="1">
                <a:latin typeface="Effra Light"/>
                <a:ea typeface="Effra Light" panose="020B0403020203020204" pitchFamily="34" charset="0"/>
                <a:cs typeface="Effra Light" panose="020B0403020203020204" pitchFamily="34" charset="0"/>
              </a:rPr>
              <a:t>Kurulan</a:t>
            </a:r>
            <a:r>
              <a:rPr lang="en-GB" sz="1200" dirty="0">
                <a:latin typeface="Effra Light"/>
                <a:ea typeface="Effra Light" panose="020B0403020203020204" pitchFamily="34" charset="0"/>
                <a:cs typeface="Effra Light" panose="020B0403020203020204" pitchFamily="34" charset="0"/>
              </a:rPr>
              <a:t> </a:t>
            </a:r>
            <a:r>
              <a:rPr lang="en-GB" sz="1200" dirty="0" err="1">
                <a:latin typeface="Effra Light"/>
                <a:ea typeface="Effra Light" panose="020B0403020203020204" pitchFamily="34" charset="0"/>
                <a:cs typeface="Effra Light" panose="020B0403020203020204" pitchFamily="34" charset="0"/>
              </a:rPr>
              <a:t>konteyner</a:t>
            </a:r>
            <a:r>
              <a:rPr lang="en-GB" sz="1200" dirty="0">
                <a:latin typeface="Effra Light"/>
                <a:ea typeface="Effra Light" panose="020B0403020203020204" pitchFamily="34" charset="0"/>
                <a:cs typeface="Effra Light" panose="020B0403020203020204" pitchFamily="34" charset="0"/>
              </a:rPr>
              <a:t> </a:t>
            </a:r>
            <a:r>
              <a:rPr lang="en-GB" sz="1200" dirty="0" err="1">
                <a:latin typeface="Effra Light"/>
                <a:ea typeface="Effra Light" panose="020B0403020203020204" pitchFamily="34" charset="0"/>
                <a:cs typeface="Effra Light" panose="020B0403020203020204" pitchFamily="34" charset="0"/>
              </a:rPr>
              <a:t>sayısı</a:t>
            </a:r>
            <a:endParaRPr lang="en-GB" sz="1200" dirty="0">
              <a:latin typeface="Effra Light"/>
              <a:ea typeface="Effra Light" panose="020B0403020203020204" pitchFamily="34" charset="0"/>
              <a:cs typeface="Effra Light" panose="020B0403020203020204" pitchFamily="34" charset="0"/>
            </a:endParaRPr>
          </a:p>
          <a:p>
            <a:pPr marL="285750" marR="0" lvl="0" indent="-285750">
              <a:spcBef>
                <a:spcPts val="0"/>
              </a:spcBef>
              <a:spcAft>
                <a:spcPts val="0"/>
              </a:spcAft>
              <a:buClr>
                <a:schemeClr val="tx2"/>
              </a:buClr>
              <a:buFont typeface="Wingdings" panose="05000000000000000000" pitchFamily="2" charset="2"/>
              <a:buChar char="§"/>
            </a:pPr>
            <a:r>
              <a:rPr lang="en-GB" sz="1200" dirty="0" err="1">
                <a:latin typeface="Effra Light"/>
                <a:ea typeface="Effra Light" panose="020B0403020203020204" pitchFamily="34" charset="0"/>
                <a:cs typeface="Effra Light" panose="020B0403020203020204" pitchFamily="34" charset="0"/>
              </a:rPr>
              <a:t>Kampüste</a:t>
            </a:r>
            <a:r>
              <a:rPr lang="en-GB" sz="1200" dirty="0">
                <a:latin typeface="Effra Light"/>
                <a:ea typeface="Effra Light" panose="020B0403020203020204" pitchFamily="34" charset="0"/>
                <a:cs typeface="Effra Light" panose="020B0403020203020204" pitchFamily="34" charset="0"/>
              </a:rPr>
              <a:t> </a:t>
            </a:r>
            <a:r>
              <a:rPr lang="en-GB" sz="1200" dirty="0" err="1">
                <a:latin typeface="Effra Light"/>
                <a:ea typeface="Effra Light" panose="020B0403020203020204" pitchFamily="34" charset="0"/>
                <a:cs typeface="Effra Light" panose="020B0403020203020204" pitchFamily="34" charset="0"/>
              </a:rPr>
              <a:t>eğitim</a:t>
            </a:r>
            <a:r>
              <a:rPr lang="en-GB" sz="1200" dirty="0">
                <a:latin typeface="Effra Light"/>
                <a:ea typeface="Effra Light" panose="020B0403020203020204" pitchFamily="34" charset="0"/>
                <a:cs typeface="Effra Light" panose="020B0403020203020204" pitchFamily="34" charset="0"/>
              </a:rPr>
              <a:t> </a:t>
            </a:r>
            <a:r>
              <a:rPr lang="en-GB" sz="1200" dirty="0" err="1">
                <a:latin typeface="Effra Light"/>
                <a:ea typeface="Effra Light" panose="020B0403020203020204" pitchFamily="34" charset="0"/>
                <a:cs typeface="Effra Light" panose="020B0403020203020204" pitchFamily="34" charset="0"/>
              </a:rPr>
              <a:t>alan</a:t>
            </a:r>
            <a:r>
              <a:rPr lang="en-GB" sz="1200" dirty="0">
                <a:latin typeface="Effra Light"/>
                <a:ea typeface="Effra Light" panose="020B0403020203020204" pitchFamily="34" charset="0"/>
                <a:cs typeface="Effra Light" panose="020B0403020203020204" pitchFamily="34" charset="0"/>
              </a:rPr>
              <a:t> </a:t>
            </a:r>
            <a:r>
              <a:rPr lang="en-GB" sz="1200" dirty="0" err="1">
                <a:latin typeface="Effra Light"/>
                <a:ea typeface="Effra Light" panose="020B0403020203020204" pitchFamily="34" charset="0"/>
                <a:cs typeface="Effra Light" panose="020B0403020203020204" pitchFamily="34" charset="0"/>
              </a:rPr>
              <a:t>kişi</a:t>
            </a:r>
            <a:r>
              <a:rPr lang="en-GB" sz="1200" dirty="0">
                <a:latin typeface="Effra Light"/>
                <a:ea typeface="Effra Light" panose="020B0403020203020204" pitchFamily="34" charset="0"/>
                <a:cs typeface="Effra Light" panose="020B0403020203020204" pitchFamily="34" charset="0"/>
              </a:rPr>
              <a:t> </a:t>
            </a:r>
            <a:r>
              <a:rPr lang="en-GB" sz="1200" dirty="0" err="1">
                <a:latin typeface="Effra Light"/>
                <a:ea typeface="Effra Light" panose="020B0403020203020204" pitchFamily="34" charset="0"/>
                <a:cs typeface="Effra Light" panose="020B0403020203020204" pitchFamily="34" charset="0"/>
              </a:rPr>
              <a:t>sayısı</a:t>
            </a:r>
            <a:endParaRPr lang="en-GB" sz="1200" dirty="0">
              <a:latin typeface="Effra Light"/>
              <a:ea typeface="Effra Light" panose="020B0403020203020204" pitchFamily="34" charset="0"/>
              <a:cs typeface="Effra Light" panose="020B0403020203020204" pitchFamily="34" charset="0"/>
            </a:endParaRPr>
          </a:p>
          <a:p>
            <a:pPr marL="285750" marR="0" lvl="0" indent="-285750">
              <a:spcBef>
                <a:spcPts val="0"/>
              </a:spcBef>
              <a:spcAft>
                <a:spcPts val="0"/>
              </a:spcAft>
              <a:buClr>
                <a:schemeClr val="tx2"/>
              </a:buClr>
              <a:buFont typeface="Wingdings" panose="05000000000000000000" pitchFamily="2" charset="2"/>
              <a:buChar char="§"/>
            </a:pPr>
            <a:r>
              <a:rPr lang="en-GB" sz="1200" dirty="0" err="1">
                <a:effectLst/>
                <a:latin typeface="Effra Light"/>
                <a:ea typeface="Effra Light" panose="020B0403020203020204" pitchFamily="34" charset="0"/>
                <a:cs typeface="Effra Light" panose="020B0403020203020204" pitchFamily="34" charset="0"/>
              </a:rPr>
              <a:t>İstihdam</a:t>
            </a:r>
            <a:r>
              <a:rPr lang="en-GB" sz="1200" dirty="0">
                <a:effectLst/>
                <a:latin typeface="Effra Light"/>
                <a:ea typeface="Effra Light" panose="020B0403020203020204" pitchFamily="34" charset="0"/>
                <a:cs typeface="Effra Light" panose="020B0403020203020204" pitchFamily="34" charset="0"/>
              </a:rPr>
              <a:t> </a:t>
            </a:r>
            <a:r>
              <a:rPr lang="en-GB" sz="1200" dirty="0" err="1">
                <a:effectLst/>
                <a:latin typeface="Effra Light"/>
                <a:ea typeface="Effra Light" panose="020B0403020203020204" pitchFamily="34" charset="0"/>
                <a:cs typeface="Effra Light" panose="020B0403020203020204" pitchFamily="34" charset="0"/>
              </a:rPr>
              <a:t>edilen</a:t>
            </a:r>
            <a:r>
              <a:rPr lang="en-GB" sz="1200" dirty="0">
                <a:effectLst/>
                <a:latin typeface="Effra Light"/>
                <a:ea typeface="Effra Light" panose="020B0403020203020204" pitchFamily="34" charset="0"/>
                <a:cs typeface="Effra Light" panose="020B0403020203020204" pitchFamily="34" charset="0"/>
              </a:rPr>
              <a:t> </a:t>
            </a:r>
            <a:r>
              <a:rPr lang="en-GB" sz="1200" dirty="0" err="1">
                <a:effectLst/>
                <a:latin typeface="Effra Light"/>
                <a:ea typeface="Effra Light" panose="020B0403020203020204" pitchFamily="34" charset="0"/>
                <a:cs typeface="Effra Light" panose="020B0403020203020204" pitchFamily="34" charset="0"/>
              </a:rPr>
              <a:t>kişi</a:t>
            </a:r>
            <a:r>
              <a:rPr lang="en-GB" sz="1200" dirty="0">
                <a:effectLst/>
                <a:latin typeface="Effra Light"/>
                <a:ea typeface="Effra Light" panose="020B0403020203020204" pitchFamily="34" charset="0"/>
                <a:cs typeface="Effra Light" panose="020B0403020203020204" pitchFamily="34" charset="0"/>
              </a:rPr>
              <a:t> </a:t>
            </a:r>
            <a:r>
              <a:rPr lang="en-GB" sz="1200" dirty="0" err="1">
                <a:effectLst/>
                <a:latin typeface="Effra Light"/>
                <a:ea typeface="Effra Light" panose="020B0403020203020204" pitchFamily="34" charset="0"/>
                <a:cs typeface="Effra Light" panose="020B0403020203020204" pitchFamily="34" charset="0"/>
              </a:rPr>
              <a:t>sayısı</a:t>
            </a:r>
            <a:endParaRPr lang="en-GB" sz="1200" dirty="0">
              <a:effectLst/>
              <a:latin typeface="Effra Light"/>
              <a:ea typeface="Effra Light" panose="020B0403020203020204" pitchFamily="34" charset="0"/>
              <a:cs typeface="Effra Light" panose="020B0403020203020204" pitchFamily="34" charset="0"/>
            </a:endParaRPr>
          </a:p>
          <a:p>
            <a:pPr marL="285750" marR="0" lvl="0" indent="-285750">
              <a:spcBef>
                <a:spcPts val="0"/>
              </a:spcBef>
              <a:spcAft>
                <a:spcPts val="0"/>
              </a:spcAft>
              <a:buClr>
                <a:schemeClr val="tx2"/>
              </a:buClr>
              <a:buFont typeface="Wingdings" panose="05000000000000000000" pitchFamily="2" charset="2"/>
              <a:buChar char="§"/>
            </a:pPr>
            <a:r>
              <a:rPr lang="en-GB" sz="1200" dirty="0" err="1">
                <a:latin typeface="Effra Light"/>
                <a:ea typeface="Effra Light" panose="020B0403020203020204" pitchFamily="34" charset="0"/>
                <a:cs typeface="Effra Light" panose="020B0403020203020204" pitchFamily="34" charset="0"/>
              </a:rPr>
              <a:t>Danışmanlık</a:t>
            </a:r>
            <a:r>
              <a:rPr lang="en-GB" sz="1200" dirty="0">
                <a:latin typeface="Effra Light"/>
                <a:ea typeface="Effra Light" panose="020B0403020203020204" pitchFamily="34" charset="0"/>
                <a:cs typeface="Effra Light" panose="020B0403020203020204" pitchFamily="34" charset="0"/>
              </a:rPr>
              <a:t> </a:t>
            </a:r>
            <a:r>
              <a:rPr lang="en-GB" sz="1200" dirty="0" err="1">
                <a:latin typeface="Effra Light"/>
                <a:ea typeface="Effra Light" panose="020B0403020203020204" pitchFamily="34" charset="0"/>
                <a:cs typeface="Effra Light" panose="020B0403020203020204" pitchFamily="34" charset="0"/>
              </a:rPr>
              <a:t>alan</a:t>
            </a:r>
            <a:r>
              <a:rPr lang="en-GB" sz="1200" dirty="0">
                <a:latin typeface="Effra Light"/>
                <a:ea typeface="Effra Light" panose="020B0403020203020204" pitchFamily="34" charset="0"/>
                <a:cs typeface="Effra Light" panose="020B0403020203020204" pitchFamily="34" charset="0"/>
              </a:rPr>
              <a:t> </a:t>
            </a:r>
            <a:r>
              <a:rPr lang="en-GB" sz="1200" dirty="0" err="1">
                <a:latin typeface="Effra Light"/>
                <a:ea typeface="Effra Light" panose="020B0403020203020204" pitchFamily="34" charset="0"/>
                <a:cs typeface="Effra Light" panose="020B0403020203020204" pitchFamily="34" charset="0"/>
              </a:rPr>
              <a:t>kişi</a:t>
            </a:r>
            <a:r>
              <a:rPr lang="en-GB" sz="1200" dirty="0">
                <a:latin typeface="Effra Light"/>
                <a:ea typeface="Effra Light" panose="020B0403020203020204" pitchFamily="34" charset="0"/>
                <a:cs typeface="Effra Light" panose="020B0403020203020204" pitchFamily="34" charset="0"/>
              </a:rPr>
              <a:t> </a:t>
            </a:r>
            <a:r>
              <a:rPr lang="en-GB" sz="1200" dirty="0" err="1">
                <a:latin typeface="Effra Light"/>
                <a:ea typeface="Effra Light" panose="020B0403020203020204" pitchFamily="34" charset="0"/>
                <a:cs typeface="Effra Light" panose="020B0403020203020204" pitchFamily="34" charset="0"/>
              </a:rPr>
              <a:t>sayısı</a:t>
            </a:r>
            <a:endParaRPr lang="en-GB" sz="1200" dirty="0">
              <a:effectLst/>
              <a:latin typeface="Effra Light"/>
              <a:ea typeface="Effra Light" panose="020B0403020203020204" pitchFamily="34" charset="0"/>
              <a:cs typeface="Effra Light" panose="020B0403020203020204" pitchFamily="34" charset="0"/>
            </a:endParaRPr>
          </a:p>
          <a:p>
            <a:pPr marL="285750" marR="0" lvl="0" indent="-285750">
              <a:spcBef>
                <a:spcPts val="0"/>
              </a:spcBef>
              <a:spcAft>
                <a:spcPts val="0"/>
              </a:spcAft>
              <a:buClr>
                <a:schemeClr val="tx2"/>
              </a:buClr>
              <a:buFont typeface="Wingdings" panose="05000000000000000000" pitchFamily="2" charset="2"/>
              <a:buChar char="§"/>
            </a:pPr>
            <a:r>
              <a:rPr lang="en-GB" sz="1200" dirty="0" err="1">
                <a:latin typeface="Effra Light"/>
                <a:ea typeface="Effra Light" panose="020B0403020203020204" pitchFamily="34" charset="0"/>
                <a:cs typeface="Effra Light" panose="020B0403020203020204" pitchFamily="34" charset="0"/>
              </a:rPr>
              <a:t>Eğitimlerde</a:t>
            </a:r>
            <a:r>
              <a:rPr lang="en-GB" sz="1200" dirty="0">
                <a:latin typeface="Effra Light"/>
                <a:ea typeface="Effra Light" panose="020B0403020203020204" pitchFamily="34" charset="0"/>
                <a:cs typeface="Effra Light" panose="020B0403020203020204" pitchFamily="34" charset="0"/>
              </a:rPr>
              <a:t> </a:t>
            </a:r>
            <a:r>
              <a:rPr lang="en-GB" sz="1200" dirty="0" err="1">
                <a:latin typeface="Effra Light"/>
                <a:ea typeface="Effra Light" panose="020B0403020203020204" pitchFamily="34" charset="0"/>
                <a:cs typeface="Effra Light" panose="020B0403020203020204" pitchFamily="34" charset="0"/>
              </a:rPr>
              <a:t>üretilen</a:t>
            </a:r>
            <a:r>
              <a:rPr lang="en-GB" sz="1200" dirty="0">
                <a:latin typeface="Effra Light"/>
                <a:ea typeface="Effra Light" panose="020B0403020203020204" pitchFamily="34" charset="0"/>
                <a:cs typeface="Effra Light" panose="020B0403020203020204" pitchFamily="34" charset="0"/>
              </a:rPr>
              <a:t> </a:t>
            </a:r>
            <a:r>
              <a:rPr lang="en-GB" sz="1200" dirty="0" err="1">
                <a:latin typeface="Effra Light"/>
                <a:ea typeface="Effra Light" panose="020B0403020203020204" pitchFamily="34" charset="0"/>
                <a:cs typeface="Effra Light" panose="020B0403020203020204" pitchFamily="34" charset="0"/>
              </a:rPr>
              <a:t>ürün</a:t>
            </a:r>
            <a:r>
              <a:rPr lang="en-GB" sz="1200" dirty="0">
                <a:latin typeface="Effra Light"/>
                <a:ea typeface="Effra Light" panose="020B0403020203020204" pitchFamily="34" charset="0"/>
                <a:cs typeface="Effra Light" panose="020B0403020203020204" pitchFamily="34" charset="0"/>
              </a:rPr>
              <a:t> </a:t>
            </a:r>
            <a:r>
              <a:rPr lang="en-GB" sz="1200" dirty="0" err="1">
                <a:latin typeface="Effra Light"/>
                <a:ea typeface="Effra Light" panose="020B0403020203020204" pitchFamily="34" charset="0"/>
                <a:cs typeface="Effra Light" panose="020B0403020203020204" pitchFamily="34" charset="0"/>
              </a:rPr>
              <a:t>sayısı</a:t>
            </a:r>
            <a:endParaRPr lang="en-GB" sz="1200" dirty="0">
              <a:latin typeface="Effra Light"/>
              <a:ea typeface="Effra Light" panose="020B0403020203020204" pitchFamily="34" charset="0"/>
              <a:cs typeface="Effra Light" panose="020B0403020203020204" pitchFamily="34" charset="0"/>
            </a:endParaRPr>
          </a:p>
          <a:p>
            <a:pPr marL="285750" marR="0" lvl="0" indent="-285750">
              <a:spcBef>
                <a:spcPts val="0"/>
              </a:spcBef>
              <a:spcAft>
                <a:spcPts val="0"/>
              </a:spcAft>
              <a:buClr>
                <a:schemeClr val="tx2"/>
              </a:buClr>
              <a:buFont typeface="Wingdings" panose="05000000000000000000" pitchFamily="2" charset="2"/>
              <a:buChar char="§"/>
            </a:pPr>
            <a:r>
              <a:rPr lang="en-GB" sz="1200" dirty="0" err="1">
                <a:effectLst/>
                <a:latin typeface="Effra Light"/>
                <a:ea typeface="Effra Light" panose="020B0403020203020204" pitchFamily="34" charset="0"/>
                <a:cs typeface="Effra Light" panose="020B0403020203020204" pitchFamily="34" charset="0"/>
              </a:rPr>
              <a:t>Gezici</a:t>
            </a:r>
            <a:r>
              <a:rPr lang="en-GB" sz="1200" dirty="0">
                <a:effectLst/>
                <a:latin typeface="Effra Light"/>
                <a:ea typeface="Effra Light" panose="020B0403020203020204" pitchFamily="34" charset="0"/>
                <a:cs typeface="Effra Light" panose="020B0403020203020204" pitchFamily="34" charset="0"/>
              </a:rPr>
              <a:t> </a:t>
            </a:r>
            <a:r>
              <a:rPr lang="en-GB" sz="1200" dirty="0" err="1">
                <a:effectLst/>
                <a:latin typeface="Effra Light"/>
                <a:ea typeface="Effra Light" panose="020B0403020203020204" pitchFamily="34" charset="0"/>
                <a:cs typeface="Effra Light" panose="020B0403020203020204" pitchFamily="34" charset="0"/>
              </a:rPr>
              <a:t>tırın</a:t>
            </a:r>
            <a:r>
              <a:rPr lang="en-GB" sz="1200" dirty="0">
                <a:effectLst/>
                <a:latin typeface="Effra Light"/>
                <a:ea typeface="Effra Light" panose="020B0403020203020204" pitchFamily="34" charset="0"/>
                <a:cs typeface="Effra Light" panose="020B0403020203020204" pitchFamily="34" charset="0"/>
              </a:rPr>
              <a:t> </a:t>
            </a:r>
            <a:r>
              <a:rPr lang="en-GB" sz="1200" dirty="0" err="1">
                <a:effectLst/>
                <a:latin typeface="Effra Light"/>
                <a:ea typeface="Effra Light" panose="020B0403020203020204" pitchFamily="34" charset="0"/>
                <a:cs typeface="Effra Light" panose="020B0403020203020204" pitchFamily="34" charset="0"/>
              </a:rPr>
              <a:t>ulaştığı</a:t>
            </a:r>
            <a:r>
              <a:rPr lang="en-GB" sz="1200" dirty="0">
                <a:effectLst/>
                <a:latin typeface="Effra Light"/>
                <a:ea typeface="Effra Light" panose="020B0403020203020204" pitchFamily="34" charset="0"/>
                <a:cs typeface="Effra Light" panose="020B0403020203020204" pitchFamily="34" charset="0"/>
              </a:rPr>
              <a:t> </a:t>
            </a:r>
            <a:r>
              <a:rPr lang="en-GB" sz="1200" dirty="0" err="1">
                <a:effectLst/>
                <a:latin typeface="Effra Light"/>
                <a:ea typeface="Effra Light" panose="020B0403020203020204" pitchFamily="34" charset="0"/>
                <a:cs typeface="Effra Light" panose="020B0403020203020204" pitchFamily="34" charset="0"/>
              </a:rPr>
              <a:t>ilçe</a:t>
            </a:r>
            <a:r>
              <a:rPr lang="en-GB" sz="1200" dirty="0">
                <a:effectLst/>
                <a:latin typeface="Effra Light"/>
                <a:ea typeface="Effra Light" panose="020B0403020203020204" pitchFamily="34" charset="0"/>
                <a:cs typeface="Effra Light" panose="020B0403020203020204" pitchFamily="34" charset="0"/>
              </a:rPr>
              <a:t> </a:t>
            </a:r>
            <a:r>
              <a:rPr lang="en-GB" sz="1200" dirty="0" err="1">
                <a:effectLst/>
                <a:latin typeface="Effra Light"/>
                <a:ea typeface="Effra Light" panose="020B0403020203020204" pitchFamily="34" charset="0"/>
                <a:cs typeface="Effra Light" panose="020B0403020203020204" pitchFamily="34" charset="0"/>
              </a:rPr>
              <a:t>sayısı</a:t>
            </a:r>
            <a:endParaRPr lang="en-GB" sz="1200" dirty="0">
              <a:effectLst/>
              <a:latin typeface="Effra Light"/>
              <a:ea typeface="Effra Light" panose="020B0403020203020204" pitchFamily="34" charset="0"/>
              <a:cs typeface="Effra Light" panose="020B0403020203020204" pitchFamily="34" charset="0"/>
            </a:endParaRPr>
          </a:p>
          <a:p>
            <a:pPr>
              <a:buClr>
                <a:schemeClr val="tx2"/>
              </a:buClr>
            </a:pPr>
            <a:endParaRPr lang="en-GB" sz="1200" b="1" dirty="0">
              <a:latin typeface="Effra Light"/>
              <a:ea typeface="Effra Light" panose="020B0403020203020204" pitchFamily="34" charset="0"/>
              <a:cs typeface="Effra Light" panose="020B0403020203020204" pitchFamily="34" charset="0"/>
            </a:endParaRPr>
          </a:p>
          <a:p>
            <a:pPr marR="0" lvl="0">
              <a:spcBef>
                <a:spcPts val="0"/>
              </a:spcBef>
              <a:spcAft>
                <a:spcPts val="0"/>
              </a:spcAft>
            </a:pPr>
            <a:r>
              <a:rPr lang="en-GB" sz="1200" b="1" dirty="0" err="1">
                <a:latin typeface="Effra Light"/>
                <a:ea typeface="Effra Light" panose="020B0403020203020204" pitchFamily="34" charset="0"/>
                <a:cs typeface="Effra Light" panose="020B0403020203020204" pitchFamily="34" charset="0"/>
              </a:rPr>
              <a:t>Kalitatif</a:t>
            </a:r>
            <a:r>
              <a:rPr lang="en-GB" sz="1200" b="1" dirty="0">
                <a:latin typeface="Effra Light"/>
                <a:ea typeface="Effra Light" panose="020B0403020203020204" pitchFamily="34" charset="0"/>
                <a:cs typeface="Effra Light" panose="020B0403020203020204" pitchFamily="34" charset="0"/>
              </a:rPr>
              <a:t> (</a:t>
            </a:r>
            <a:r>
              <a:rPr lang="en-GB" sz="1200" b="1" dirty="0" err="1">
                <a:latin typeface="Effra Light"/>
                <a:ea typeface="Effra Light" panose="020B0403020203020204" pitchFamily="34" charset="0"/>
                <a:cs typeface="Effra Light" panose="020B0403020203020204" pitchFamily="34" charset="0"/>
              </a:rPr>
              <a:t>Nitel</a:t>
            </a:r>
            <a:r>
              <a:rPr lang="en-GB" sz="1200" b="1" dirty="0">
                <a:latin typeface="Effra Light"/>
                <a:ea typeface="Effra Light" panose="020B0403020203020204" pitchFamily="34" charset="0"/>
                <a:cs typeface="Effra Light" panose="020B0403020203020204" pitchFamily="34" charset="0"/>
              </a:rPr>
              <a:t>) </a:t>
            </a:r>
            <a:r>
              <a:rPr lang="en-GB" sz="1200" b="1" dirty="0" err="1">
                <a:latin typeface="Effra Light"/>
                <a:ea typeface="Effra Light" panose="020B0403020203020204" pitchFamily="34" charset="0"/>
                <a:cs typeface="Effra Light" panose="020B0403020203020204" pitchFamily="34" charset="0"/>
              </a:rPr>
              <a:t>Ölçütler</a:t>
            </a:r>
            <a:r>
              <a:rPr lang="en-GB" sz="1200" b="1" dirty="0">
                <a:latin typeface="Effra Light"/>
                <a:ea typeface="Effra Light" panose="020B0403020203020204" pitchFamily="34" charset="0"/>
                <a:cs typeface="Effra Light" panose="020B0403020203020204" pitchFamily="34" charset="0"/>
              </a:rPr>
              <a:t>:</a:t>
            </a:r>
            <a:endParaRPr lang="en-GB" dirty="0">
              <a:latin typeface="Effra Light"/>
            </a:endParaRPr>
          </a:p>
          <a:p>
            <a:pPr marL="285750" marR="0" lvl="0" indent="-285750">
              <a:spcBef>
                <a:spcPts val="0"/>
              </a:spcBef>
              <a:spcAft>
                <a:spcPts val="0"/>
              </a:spcAft>
              <a:buClr>
                <a:schemeClr val="tx2"/>
              </a:buClr>
              <a:buFont typeface="Wingdings" panose="05000000000000000000" pitchFamily="2" charset="2"/>
              <a:buChar char="§"/>
            </a:pPr>
            <a:r>
              <a:rPr lang="en-GB" sz="1200" dirty="0" err="1">
                <a:effectLst/>
                <a:latin typeface="Effra Light" panose="020B0403020203020204" pitchFamily="34" charset="0"/>
                <a:ea typeface="Effra Light" panose="020B0403020203020204" pitchFamily="34" charset="0"/>
                <a:cs typeface="Effra Light" panose="020B0403020203020204" pitchFamily="34" charset="0"/>
              </a:rPr>
              <a:t>Kampüsün</a:t>
            </a:r>
            <a:r>
              <a:rPr lang="en-GB" sz="1200" dirty="0">
                <a:effectLst/>
                <a:latin typeface="Effra Light" panose="020B0403020203020204" pitchFamily="34" charset="0"/>
                <a:ea typeface="Effra Light" panose="020B0403020203020204" pitchFamily="34" charset="0"/>
                <a:cs typeface="Effra Light" panose="020B0403020203020204" pitchFamily="34" charset="0"/>
              </a:rPr>
              <a:t> </a:t>
            </a:r>
            <a:r>
              <a:rPr lang="en-GB" sz="1200" dirty="0" err="1">
                <a:effectLst/>
                <a:latin typeface="Effra Light" panose="020B0403020203020204" pitchFamily="34" charset="0"/>
                <a:ea typeface="Effra Light" panose="020B0403020203020204" pitchFamily="34" charset="0"/>
                <a:cs typeface="Effra Light" panose="020B0403020203020204" pitchFamily="34" charset="0"/>
              </a:rPr>
              <a:t>toplum</a:t>
            </a:r>
            <a:r>
              <a:rPr lang="en-GB" sz="1200" dirty="0">
                <a:effectLst/>
                <a:latin typeface="Effra Light" panose="020B0403020203020204" pitchFamily="34" charset="0"/>
                <a:ea typeface="Effra Light" panose="020B0403020203020204" pitchFamily="34" charset="0"/>
                <a:cs typeface="Effra Light" panose="020B0403020203020204" pitchFamily="34" charset="0"/>
              </a:rPr>
              <a:t> </a:t>
            </a:r>
            <a:r>
              <a:rPr lang="en-GB" sz="1200" dirty="0" err="1">
                <a:effectLst/>
                <a:latin typeface="Effra Light" panose="020B0403020203020204" pitchFamily="34" charset="0"/>
                <a:ea typeface="Effra Light" panose="020B0403020203020204" pitchFamily="34" charset="0"/>
                <a:cs typeface="Effra Light" panose="020B0403020203020204" pitchFamily="34" charset="0"/>
              </a:rPr>
              <a:t>tarafından</a:t>
            </a:r>
            <a:r>
              <a:rPr lang="en-GB" sz="1200" dirty="0">
                <a:effectLst/>
                <a:latin typeface="Effra Light" panose="020B0403020203020204" pitchFamily="34" charset="0"/>
                <a:ea typeface="Effra Light" panose="020B0403020203020204" pitchFamily="34" charset="0"/>
                <a:cs typeface="Effra Light" panose="020B0403020203020204" pitchFamily="34" charset="0"/>
              </a:rPr>
              <a:t> </a:t>
            </a:r>
            <a:r>
              <a:rPr lang="en-GB" sz="1200" dirty="0" err="1">
                <a:effectLst/>
                <a:latin typeface="Effra Light" panose="020B0403020203020204" pitchFamily="34" charset="0"/>
                <a:ea typeface="Effra Light" panose="020B0403020203020204" pitchFamily="34" charset="0"/>
                <a:cs typeface="Effra Light" panose="020B0403020203020204" pitchFamily="34" charset="0"/>
              </a:rPr>
              <a:t>değerlendirilmesi</a:t>
            </a:r>
            <a:endParaRPr lang="en-GB" sz="1200" dirty="0">
              <a:effectLst/>
              <a:latin typeface="Effra Light" panose="020B0403020203020204" pitchFamily="34" charset="0"/>
              <a:ea typeface="Effra Light" panose="020B0403020203020204" pitchFamily="34" charset="0"/>
              <a:cs typeface="Effra Light" panose="020B0403020203020204" pitchFamily="34" charset="0"/>
            </a:endParaRPr>
          </a:p>
          <a:p>
            <a:pPr marL="285750" marR="0" lvl="0" indent="-285750">
              <a:spcBef>
                <a:spcPts val="0"/>
              </a:spcBef>
              <a:spcAft>
                <a:spcPts val="0"/>
              </a:spcAft>
              <a:buClr>
                <a:schemeClr val="tx2"/>
              </a:buClr>
              <a:buFont typeface="Wingdings" panose="05000000000000000000" pitchFamily="2" charset="2"/>
              <a:buChar char="§"/>
            </a:pPr>
            <a:r>
              <a:rPr lang="en-GB" sz="1200" dirty="0" err="1">
                <a:effectLst/>
                <a:latin typeface="Effra Light" panose="020B0403020203020204" pitchFamily="34" charset="0"/>
                <a:ea typeface="Effra Light" panose="020B0403020203020204" pitchFamily="34" charset="0"/>
                <a:cs typeface="Effra Light" panose="020B0403020203020204" pitchFamily="34" charset="0"/>
              </a:rPr>
              <a:t>Eğitimin</a:t>
            </a:r>
            <a:r>
              <a:rPr lang="en-GB" sz="1200" dirty="0">
                <a:effectLst/>
                <a:latin typeface="Effra Light" panose="020B0403020203020204" pitchFamily="34" charset="0"/>
                <a:ea typeface="Effra Light" panose="020B0403020203020204" pitchFamily="34" charset="0"/>
                <a:cs typeface="Effra Light" panose="020B0403020203020204" pitchFamily="34" charset="0"/>
              </a:rPr>
              <a:t> </a:t>
            </a:r>
            <a:r>
              <a:rPr lang="en-GB" sz="1200" dirty="0" err="1">
                <a:effectLst/>
                <a:latin typeface="Effra Light" panose="020B0403020203020204" pitchFamily="34" charset="0"/>
                <a:ea typeface="Effra Light" panose="020B0403020203020204" pitchFamily="34" charset="0"/>
                <a:cs typeface="Effra Light" panose="020B0403020203020204" pitchFamily="34" charset="0"/>
              </a:rPr>
              <a:t>topluluk</a:t>
            </a:r>
            <a:r>
              <a:rPr lang="en-GB" sz="1200" dirty="0">
                <a:effectLst/>
                <a:latin typeface="Effra Light" panose="020B0403020203020204" pitchFamily="34" charset="0"/>
                <a:ea typeface="Effra Light" panose="020B0403020203020204" pitchFamily="34" charset="0"/>
                <a:cs typeface="Effra Light" panose="020B0403020203020204" pitchFamily="34" charset="0"/>
              </a:rPr>
              <a:t> </a:t>
            </a:r>
            <a:r>
              <a:rPr lang="en-GB" sz="1200" dirty="0" err="1">
                <a:effectLst/>
                <a:latin typeface="Effra Light" panose="020B0403020203020204" pitchFamily="34" charset="0"/>
                <a:ea typeface="Effra Light" panose="020B0403020203020204" pitchFamily="34" charset="0"/>
                <a:cs typeface="Effra Light" panose="020B0403020203020204" pitchFamily="34" charset="0"/>
              </a:rPr>
              <a:t>değerlendirmesi</a:t>
            </a:r>
            <a:endParaRPr lang="en-GB" sz="1200" dirty="0">
              <a:solidFill>
                <a:srgbClr val="FF0000"/>
              </a:solidFill>
              <a:latin typeface="Effra Light" panose="020B0403020203020204" pitchFamily="34" charset="0"/>
              <a:ea typeface="Effra Light" panose="020B0403020203020204" pitchFamily="34" charset="0"/>
              <a:cs typeface="Effra Light" panose="020B0403020203020204" pitchFamily="34" charset="0"/>
            </a:endParaRPr>
          </a:p>
        </p:txBody>
      </p:sp>
      <p:graphicFrame>
        <p:nvGraphicFramePr>
          <p:cNvPr id="17" name="Tablo 12">
            <a:extLst>
              <a:ext uri="{FF2B5EF4-FFF2-40B4-BE49-F238E27FC236}">
                <a16:creationId xmlns="" xmlns:a16="http://schemas.microsoft.com/office/drawing/2014/main" id="{4284710D-06EC-E5ED-B9A2-6296BC93E39F}"/>
              </a:ext>
            </a:extLst>
          </p:cNvPr>
          <p:cNvGraphicFramePr>
            <a:graphicFrameLocks/>
          </p:cNvGraphicFramePr>
          <p:nvPr>
            <p:extLst>
              <p:ext uri="{D42A27DB-BD31-4B8C-83A1-F6EECF244321}">
                <p14:modId xmlns:p14="http://schemas.microsoft.com/office/powerpoint/2010/main" val="3626429255"/>
              </p:ext>
            </p:extLst>
          </p:nvPr>
        </p:nvGraphicFramePr>
        <p:xfrm>
          <a:off x="4703257" y="1179395"/>
          <a:ext cx="3258355" cy="370840"/>
        </p:xfrm>
        <a:graphic>
          <a:graphicData uri="http://schemas.openxmlformats.org/drawingml/2006/table">
            <a:tbl>
              <a:tblPr firstRow="1" bandRow="1">
                <a:tableStyleId>{2D5ABB26-0587-4C30-8999-92F81FD0307C}</a:tableStyleId>
              </a:tblPr>
              <a:tblGrid>
                <a:gridCol w="3258355">
                  <a:extLst>
                    <a:ext uri="{9D8B030D-6E8A-4147-A177-3AD203B41FA5}">
                      <a16:colId xmlns="" xmlns:a16="http://schemas.microsoft.com/office/drawing/2014/main" val="326831690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baseline="0" dirty="0" err="1">
                          <a:solidFill>
                            <a:schemeClr val="tx1"/>
                          </a:solidFill>
                          <a:latin typeface="Effra Medium" panose="020B0703020203020204" pitchFamily="34" charset="0"/>
                          <a:cs typeface="Effra Medium" panose="020B0703020203020204" pitchFamily="34" charset="0"/>
                        </a:rPr>
                        <a:t>Performans</a:t>
                      </a:r>
                      <a:r>
                        <a:rPr lang="en-GB" sz="1400" b="0" baseline="0" dirty="0">
                          <a:solidFill>
                            <a:schemeClr val="tx1"/>
                          </a:solidFill>
                          <a:latin typeface="Effra Medium" panose="020B0703020203020204" pitchFamily="34" charset="0"/>
                          <a:cs typeface="Effra Medium" panose="020B0703020203020204" pitchFamily="34" charset="0"/>
                        </a:rPr>
                        <a:t> </a:t>
                      </a:r>
                      <a:r>
                        <a:rPr lang="en-GB" sz="1400" b="0" baseline="0" dirty="0" err="1">
                          <a:solidFill>
                            <a:schemeClr val="tx1"/>
                          </a:solidFill>
                          <a:latin typeface="Effra Medium" panose="020B0703020203020204" pitchFamily="34" charset="0"/>
                          <a:cs typeface="Effra Medium" panose="020B0703020203020204" pitchFamily="34" charset="0"/>
                        </a:rPr>
                        <a:t>Ölçütleri</a:t>
                      </a:r>
                      <a:r>
                        <a:rPr lang="en-GB" sz="1400" b="0" baseline="0" dirty="0">
                          <a:solidFill>
                            <a:schemeClr val="tx1"/>
                          </a:solidFill>
                          <a:latin typeface="Effra Medium" panose="020B0703020203020204" pitchFamily="34" charset="0"/>
                          <a:cs typeface="Effra Medium" panose="020B0703020203020204" pitchFamily="34" charset="0"/>
                        </a:rPr>
                        <a:t> </a:t>
                      </a:r>
                      <a:r>
                        <a:rPr lang="en-GB" sz="1400" b="0" baseline="0" dirty="0" err="1">
                          <a:solidFill>
                            <a:schemeClr val="tx1"/>
                          </a:solidFill>
                          <a:latin typeface="Effra Medium" panose="020B0703020203020204" pitchFamily="34" charset="0"/>
                          <a:cs typeface="Effra Medium" panose="020B0703020203020204" pitchFamily="34" charset="0"/>
                        </a:rPr>
                        <a:t>ve</a:t>
                      </a:r>
                      <a:r>
                        <a:rPr lang="en-GB" sz="1400" b="0" baseline="0" dirty="0">
                          <a:solidFill>
                            <a:schemeClr val="tx1"/>
                          </a:solidFill>
                          <a:latin typeface="Effra Medium" panose="020B0703020203020204" pitchFamily="34" charset="0"/>
                          <a:cs typeface="Effra Medium" panose="020B0703020203020204" pitchFamily="34" charset="0"/>
                        </a:rPr>
                        <a:t> </a:t>
                      </a:r>
                      <a:r>
                        <a:rPr lang="en-GB" sz="1400" b="0" baseline="0" dirty="0" err="1">
                          <a:solidFill>
                            <a:schemeClr val="tx1"/>
                          </a:solidFill>
                          <a:latin typeface="Effra Medium" panose="020B0703020203020204" pitchFamily="34" charset="0"/>
                          <a:cs typeface="Effra Medium" panose="020B0703020203020204" pitchFamily="34" charset="0"/>
                        </a:rPr>
                        <a:t>Göstergeleri</a:t>
                      </a:r>
                      <a:endParaRPr lang="en-GB" sz="1400" b="0" baseline="0" dirty="0">
                        <a:solidFill>
                          <a:schemeClr val="tx1"/>
                        </a:solidFill>
                        <a:latin typeface="Effra Medium" panose="020B0703020203020204" pitchFamily="34" charset="0"/>
                        <a:cs typeface="Effra Medium" panose="020B0703020203020204" pitchFamily="34" charset="0"/>
                      </a:endParaRPr>
                    </a:p>
                  </a:txBody>
                  <a:tcPr>
                    <a:lnT w="12700" cap="flat" cmpd="sng" algn="ctr">
                      <a:solidFill>
                        <a:srgbClr val="0A4386"/>
                      </a:solidFill>
                      <a:prstDash val="solid"/>
                      <a:round/>
                      <a:headEnd type="none" w="med" len="med"/>
                      <a:tailEnd type="none" w="med" len="med"/>
                    </a:lnT>
                    <a:lnB w="12700" cap="flat" cmpd="sng" algn="ctr">
                      <a:solidFill>
                        <a:srgbClr val="48A04B"/>
                      </a:solidFill>
                      <a:prstDash val="solid"/>
                      <a:round/>
                      <a:headEnd type="none" w="med" len="med"/>
                      <a:tailEnd type="none" w="med" len="med"/>
                    </a:lnB>
                  </a:tcPr>
                </a:tc>
                <a:extLst>
                  <a:ext uri="{0D108BD9-81ED-4DB2-BD59-A6C34878D82A}">
                    <a16:rowId xmlns="" xmlns:a16="http://schemas.microsoft.com/office/drawing/2014/main" val="1703355936"/>
                  </a:ext>
                </a:extLst>
              </a:tr>
            </a:tbl>
          </a:graphicData>
        </a:graphic>
      </p:graphicFrame>
      <p:sp>
        <p:nvSpPr>
          <p:cNvPr id="2" name="İçerik Yer Tutucusu 2">
            <a:extLst>
              <a:ext uri="{FF2B5EF4-FFF2-40B4-BE49-F238E27FC236}">
                <a16:creationId xmlns="" xmlns:a16="http://schemas.microsoft.com/office/drawing/2014/main" id="{880726AA-84B8-D6FD-A761-AD36E6FDCDA7}"/>
              </a:ext>
            </a:extLst>
          </p:cNvPr>
          <p:cNvSpPr>
            <a:spLocks noGrp="1"/>
          </p:cNvSpPr>
          <p:nvPr>
            <p:ph idx="1"/>
          </p:nvPr>
        </p:nvSpPr>
        <p:spPr>
          <a:xfrm>
            <a:off x="4149305" y="3864053"/>
            <a:ext cx="4806422" cy="1125745"/>
          </a:xfrm>
        </p:spPr>
        <p:txBody>
          <a:bodyPr>
            <a:noAutofit/>
          </a:bodyPr>
          <a:lstStyle/>
          <a:p>
            <a:pPr algn="just">
              <a:buFont typeface="Arial" panose="020B0604020202020204" pitchFamily="34" charset="0"/>
              <a:buChar char="•"/>
            </a:pPr>
            <a:r>
              <a:rPr lang="tr-TR" sz="900" dirty="0"/>
              <a:t>Tedarik edilmesi planlanan malzemelerin ortalama bütçelerini içeren </a:t>
            </a:r>
            <a:r>
              <a:rPr lang="tr-TR" sz="900" dirty="0" err="1"/>
              <a:t>excel</a:t>
            </a:r>
            <a:r>
              <a:rPr lang="tr-TR" sz="900" dirty="0"/>
              <a:t> tablosunu ayrıca paylaşılacaktır.</a:t>
            </a:r>
          </a:p>
          <a:p>
            <a:pPr algn="just">
              <a:buFont typeface="Arial" panose="020B0604020202020204" pitchFamily="34" charset="0"/>
              <a:buChar char="•"/>
            </a:pPr>
            <a:r>
              <a:rPr lang="tr-TR" sz="900" dirty="0"/>
              <a:t>Tüm bütçeyi yönetecek bir kurul </a:t>
            </a:r>
            <a:r>
              <a:rPr lang="tr-TR" sz="900" dirty="0" smtClean="0"/>
              <a:t>oluşturulacaktır. </a:t>
            </a:r>
            <a:r>
              <a:rPr lang="tr-TR" sz="900" dirty="0"/>
              <a:t>Bu kurul Kurumsal İletişim, İnsan </a:t>
            </a:r>
            <a:r>
              <a:rPr lang="tr-TR" sz="900" dirty="0" smtClean="0"/>
              <a:t>Kaynakları, Sürdürülebilirlik </a:t>
            </a:r>
            <a:r>
              <a:rPr lang="tr-TR" sz="900" dirty="0"/>
              <a:t>ve Mali İşler Departmanlarında görevli yönetici ve uzmanlardan oluşacak.</a:t>
            </a:r>
          </a:p>
          <a:p>
            <a:pPr algn="just">
              <a:buFont typeface="Arial" panose="020B0604020202020204" pitchFamily="34" charset="0"/>
              <a:buChar char="•"/>
            </a:pPr>
            <a:r>
              <a:rPr lang="tr-TR" sz="900" dirty="0"/>
              <a:t>UEDAŞ Ar-Ge Departmanı aracılığıyla Avrupa Birliği ve Birleşmiş Milletler projelerinden destek alabilmek adına çalışmalar yapılıyor. Ek olarak proje dosyası kurumsal müşterilerle paylaşılacak ve projeye destek olma durumları takip edilecektir</a:t>
            </a:r>
            <a:r>
              <a:rPr lang="tr-TR" sz="900" dirty="0" smtClean="0"/>
              <a:t>.</a:t>
            </a:r>
          </a:p>
          <a:p>
            <a:pPr algn="just">
              <a:buFont typeface="Arial" panose="020B0604020202020204" pitchFamily="34" charset="0"/>
              <a:buChar char="•"/>
            </a:pPr>
            <a:r>
              <a:rPr lang="tr-TR" sz="900" dirty="0"/>
              <a:t>Projeye şirketlerimiz bütçesinin dışında bir destek gelirse bu durumda dış denetim süreçleri devreye alınacak ve </a:t>
            </a:r>
            <a:r>
              <a:rPr lang="tr-TR" sz="900" dirty="0" smtClean="0"/>
              <a:t>çalıştırılacaktır.</a:t>
            </a:r>
            <a:endParaRPr lang="tr-TR" sz="900" dirty="0"/>
          </a:p>
          <a:p>
            <a:pPr algn="just">
              <a:buFont typeface="Arial" panose="020B0604020202020204" pitchFamily="34" charset="0"/>
              <a:buChar char="•"/>
            </a:pPr>
            <a:r>
              <a:rPr lang="tr-TR" sz="900" dirty="0"/>
              <a:t>Görüşmeler sonucu uygun paydaşlarla ortaklıklar sağlandığında bütçe kalemlerinden çıkarılacaktır. Mesleki eğitmenler, psikologlar vb. kişiler ortaklıklar sayesinde gönüllü olarak da şekillenebilir.</a:t>
            </a:r>
          </a:p>
          <a:p>
            <a:pPr algn="just">
              <a:buFont typeface="Arial" panose="020B0604020202020204" pitchFamily="34" charset="0"/>
              <a:buChar char="•"/>
            </a:pPr>
            <a:r>
              <a:rPr lang="tr-TR" sz="900" dirty="0"/>
              <a:t>Ek olarak yapılacak tüm alımlar Satın Alma ve Sözleşmeler Direktörlüğü tarafından Satın Alma Usul ve Esaslarına uygun olarak yapılacaktır.</a:t>
            </a:r>
          </a:p>
        </p:txBody>
      </p:sp>
      <p:sp>
        <p:nvSpPr>
          <p:cNvPr id="9" name="İçerik Yer Tutucusu 2">
            <a:extLst>
              <a:ext uri="{FF2B5EF4-FFF2-40B4-BE49-F238E27FC236}">
                <a16:creationId xmlns="" xmlns:a16="http://schemas.microsoft.com/office/drawing/2014/main" id="{880726AA-84B8-D6FD-A761-AD36E6FDCDA7}"/>
              </a:ext>
            </a:extLst>
          </p:cNvPr>
          <p:cNvSpPr txBox="1">
            <a:spLocks/>
          </p:cNvSpPr>
          <p:nvPr/>
        </p:nvSpPr>
        <p:spPr>
          <a:xfrm>
            <a:off x="281795" y="4004369"/>
            <a:ext cx="3858883" cy="11257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1pPr>
            <a:lvl2pPr marL="6858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2pPr>
            <a:lvl3pPr marL="11430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tr-TR" sz="900" b="1" kern="1400" spc="60" dirty="0" smtClean="0"/>
              <a:t>* Söz konusu bölümler sponsor yüklenici tarafından tamamlanacaktır.</a:t>
            </a:r>
          </a:p>
          <a:p>
            <a:pPr marL="0" indent="0" algn="just">
              <a:lnSpc>
                <a:spcPct val="100000"/>
              </a:lnSpc>
              <a:buNone/>
            </a:pPr>
            <a:r>
              <a:rPr lang="tr-TR" sz="900" b="1" kern="1400" spc="60" dirty="0" smtClean="0"/>
              <a:t>** </a:t>
            </a:r>
            <a:r>
              <a:rPr lang="tr-TR" sz="900" b="1" kern="1400" spc="60" dirty="0" err="1" smtClean="0"/>
              <a:t>Konteynerlar</a:t>
            </a:r>
            <a:r>
              <a:rPr lang="tr-TR" sz="900" b="1" kern="1400" spc="60" dirty="0" smtClean="0"/>
              <a:t> satın alınmış olup proje bölgesine yerleştirilmiştir.</a:t>
            </a:r>
            <a:endParaRPr lang="tr-TR" sz="900" b="1" kern="1400" spc="60" dirty="0"/>
          </a:p>
        </p:txBody>
      </p:sp>
      <p:graphicFrame>
        <p:nvGraphicFramePr>
          <p:cNvPr id="10" name="Tablo 9">
            <a:extLst>
              <a:ext uri="{FF2B5EF4-FFF2-40B4-BE49-F238E27FC236}">
                <a16:creationId xmlns="" xmlns:a16="http://schemas.microsoft.com/office/drawing/2014/main" id="{6EA00D7C-2B86-1A62-D754-1ECDDA1BDBC0}"/>
              </a:ext>
            </a:extLst>
          </p:cNvPr>
          <p:cNvGraphicFramePr>
            <a:graphicFrameLocks noGrp="1"/>
          </p:cNvGraphicFramePr>
          <p:nvPr>
            <p:extLst>
              <p:ext uri="{D42A27DB-BD31-4B8C-83A1-F6EECF244321}">
                <p14:modId xmlns:p14="http://schemas.microsoft.com/office/powerpoint/2010/main" val="3507418064"/>
              </p:ext>
            </p:extLst>
          </p:nvPr>
        </p:nvGraphicFramePr>
        <p:xfrm>
          <a:off x="428456" y="5130114"/>
          <a:ext cx="3341271" cy="1171467"/>
        </p:xfrm>
        <a:graphic>
          <a:graphicData uri="http://schemas.openxmlformats.org/drawingml/2006/table">
            <a:tbl>
              <a:tblPr firstRow="1" bandRow="1">
                <a:tableStyleId>{5940675A-B579-460E-94D1-54222C63F5DA}</a:tableStyleId>
              </a:tblPr>
              <a:tblGrid>
                <a:gridCol w="2159453">
                  <a:extLst>
                    <a:ext uri="{9D8B030D-6E8A-4147-A177-3AD203B41FA5}">
                      <a16:colId xmlns="" xmlns:a16="http://schemas.microsoft.com/office/drawing/2014/main" val="2035328424"/>
                    </a:ext>
                  </a:extLst>
                </a:gridCol>
                <a:gridCol w="1181818">
                  <a:extLst>
                    <a:ext uri="{9D8B030D-6E8A-4147-A177-3AD203B41FA5}">
                      <a16:colId xmlns="" xmlns:a16="http://schemas.microsoft.com/office/drawing/2014/main" val="840991834"/>
                    </a:ext>
                  </a:extLst>
                </a:gridCol>
              </a:tblGrid>
              <a:tr h="198408">
                <a:tc>
                  <a:txBody>
                    <a:bodyPr/>
                    <a:lstStyle/>
                    <a:p>
                      <a:pPr algn="ctr"/>
                      <a:r>
                        <a:rPr lang="tr-TR" sz="1200" b="0" i="0" dirty="0" smtClean="0">
                          <a:solidFill>
                            <a:schemeClr val="bg1"/>
                          </a:solidFill>
                          <a:latin typeface="Effra Light" panose="020B0403020203020204" pitchFamily="34" charset="0"/>
                          <a:cs typeface="Effra Light" panose="020B0403020203020204" pitchFamily="34" charset="0"/>
                        </a:rPr>
                        <a:t>Eksik</a:t>
                      </a:r>
                      <a:r>
                        <a:rPr lang="tr-TR" sz="1200" b="0" i="0" baseline="0" dirty="0" smtClean="0">
                          <a:solidFill>
                            <a:schemeClr val="bg1"/>
                          </a:solidFill>
                          <a:latin typeface="Effra Light" panose="020B0403020203020204" pitchFamily="34" charset="0"/>
                          <a:cs typeface="Effra Light" panose="020B0403020203020204" pitchFamily="34" charset="0"/>
                        </a:rPr>
                        <a:t> Alanlar</a:t>
                      </a:r>
                      <a:endParaRPr lang="tr-TR" sz="1200" b="0" i="0" dirty="0">
                        <a:solidFill>
                          <a:schemeClr val="bg1"/>
                        </a:solidFill>
                        <a:latin typeface="Effra Light" panose="020B0403020203020204" pitchFamily="34" charset="0"/>
                        <a:cs typeface="Effra Light" panose="020B0403020203020204" pitchFamily="34" charset="0"/>
                      </a:endParaRPr>
                    </a:p>
                  </a:txBody>
                  <a:tcPr>
                    <a:lnL w="9525" cap="flat" cmpd="sng" algn="ctr">
                      <a:noFill/>
                      <a:prstDash val="solid"/>
                      <a:round/>
                      <a:headEnd type="none" w="med" len="med"/>
                      <a:tailEnd type="none" w="med" len="med"/>
                    </a:lnL>
                    <a:lnR w="9525" cap="flat" cmpd="sng" algn="ctr">
                      <a:solidFill>
                        <a:srgbClr val="0A438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A4386"/>
                      </a:solidFill>
                      <a:prstDash val="solid"/>
                      <a:round/>
                      <a:headEnd type="none" w="med" len="med"/>
                      <a:tailEnd type="none" w="med" len="med"/>
                    </a:lnB>
                    <a:solidFill>
                      <a:srgbClr val="0A438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0" i="0" dirty="0" smtClean="0">
                          <a:solidFill>
                            <a:schemeClr val="bg1"/>
                          </a:solidFill>
                          <a:latin typeface="Effra Light" panose="020B0403020203020204" pitchFamily="34" charset="0"/>
                          <a:cs typeface="Effra Light" panose="020B0403020203020204" pitchFamily="34" charset="0"/>
                        </a:rPr>
                        <a:t>Bütçe ($)</a:t>
                      </a:r>
                      <a:endParaRPr lang="tr-TR" sz="1200" b="0" i="0" dirty="0">
                        <a:solidFill>
                          <a:schemeClr val="bg1"/>
                        </a:solidFill>
                        <a:latin typeface="Effra Light" panose="020B0403020203020204" pitchFamily="34" charset="0"/>
                        <a:cs typeface="Effra Light" panose="020B0403020203020204" pitchFamily="34" charset="0"/>
                      </a:endParaRPr>
                    </a:p>
                  </a:txBody>
                  <a:tcPr>
                    <a:lnL w="9525" cap="flat" cmpd="sng" algn="ctr">
                      <a:solidFill>
                        <a:srgbClr val="0A438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A4386"/>
                      </a:solidFill>
                      <a:prstDash val="solid"/>
                      <a:round/>
                      <a:headEnd type="none" w="med" len="med"/>
                      <a:tailEnd type="none" w="med" len="med"/>
                    </a:lnB>
                    <a:solidFill>
                      <a:srgbClr val="0A4386"/>
                    </a:solidFill>
                  </a:tcPr>
                </a:tc>
                <a:extLst>
                  <a:ext uri="{0D108BD9-81ED-4DB2-BD59-A6C34878D82A}">
                    <a16:rowId xmlns="" xmlns:a16="http://schemas.microsoft.com/office/drawing/2014/main" val="3287464649"/>
                  </a:ext>
                </a:extLst>
              </a:tr>
              <a:tr h="301925">
                <a:tc>
                  <a:txBody>
                    <a:bodyPr/>
                    <a:lstStyle/>
                    <a:p>
                      <a:r>
                        <a:rPr lang="tr-TR" sz="1200" b="0" i="0" dirty="0">
                          <a:latin typeface="Effra Light" panose="020B0403020203020204" pitchFamily="34" charset="0"/>
                          <a:cs typeface="Effra Light" panose="020B0403020203020204" pitchFamily="34" charset="0"/>
                        </a:rPr>
                        <a:t>Meslek Atölyesi</a:t>
                      </a:r>
                    </a:p>
                  </a:txBody>
                  <a:tcPr>
                    <a:lnL w="9525" cap="flat" cmpd="sng" algn="ctr">
                      <a:noFill/>
                      <a:prstDash val="solid"/>
                      <a:round/>
                      <a:headEnd type="none" w="med" len="med"/>
                      <a:tailEnd type="none" w="med" len="med"/>
                    </a:lnL>
                    <a:lnR w="9525" cap="flat" cmpd="sng" algn="ctr">
                      <a:solidFill>
                        <a:srgbClr val="0A4386"/>
                      </a:solidFill>
                      <a:prstDash val="solid"/>
                      <a:round/>
                      <a:headEnd type="none" w="med" len="med"/>
                      <a:tailEnd type="none" w="med" len="med"/>
                    </a:lnR>
                    <a:lnT w="9525" cap="flat" cmpd="sng" algn="ctr">
                      <a:solidFill>
                        <a:srgbClr val="0A4386"/>
                      </a:solidFill>
                      <a:prstDash val="solid"/>
                      <a:round/>
                      <a:headEnd type="none" w="med" len="med"/>
                      <a:tailEnd type="none" w="med" len="med"/>
                    </a:lnT>
                    <a:lnB w="9525" cap="flat" cmpd="sng" algn="ctr">
                      <a:solidFill>
                        <a:srgbClr val="0A4386"/>
                      </a:solidFill>
                      <a:prstDash val="solid"/>
                      <a:round/>
                      <a:headEnd type="none" w="med" len="med"/>
                      <a:tailEnd type="none" w="med" len="med"/>
                    </a:lnB>
                  </a:tcPr>
                </a:tc>
                <a:tc>
                  <a:txBody>
                    <a:bodyPr/>
                    <a:lstStyle/>
                    <a:p>
                      <a:pPr algn="ctr"/>
                      <a:r>
                        <a:rPr lang="tr-TR" sz="1200" b="0" i="0" dirty="0" smtClean="0">
                          <a:latin typeface="Effra Light" panose="020B0403020203020204" pitchFamily="34" charset="0"/>
                          <a:cs typeface="Effra Light" panose="020B0403020203020204" pitchFamily="34" charset="0"/>
                        </a:rPr>
                        <a:t>68,474.79</a:t>
                      </a:r>
                      <a:endParaRPr lang="tr-TR" sz="1200" b="0" i="0" dirty="0">
                        <a:latin typeface="Effra Light" panose="020B0403020203020204" pitchFamily="34" charset="0"/>
                        <a:cs typeface="Effra Light" panose="020B0403020203020204" pitchFamily="34" charset="0"/>
                      </a:endParaRPr>
                    </a:p>
                  </a:txBody>
                  <a:tcPr>
                    <a:lnL w="9525" cap="flat" cmpd="sng" algn="ctr">
                      <a:solidFill>
                        <a:srgbClr val="0A438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A4386"/>
                      </a:solidFill>
                      <a:prstDash val="solid"/>
                      <a:round/>
                      <a:headEnd type="none" w="med" len="med"/>
                      <a:tailEnd type="none" w="med" len="med"/>
                    </a:lnT>
                    <a:lnB w="9525" cap="flat" cmpd="sng" algn="ctr">
                      <a:solidFill>
                        <a:srgbClr val="0A4386"/>
                      </a:solidFill>
                      <a:prstDash val="solid"/>
                      <a:round/>
                      <a:headEnd type="none" w="med" len="med"/>
                      <a:tailEnd type="none" w="med" len="med"/>
                    </a:lnB>
                  </a:tcPr>
                </a:tc>
                <a:extLst>
                  <a:ext uri="{0D108BD9-81ED-4DB2-BD59-A6C34878D82A}">
                    <a16:rowId xmlns="" xmlns:a16="http://schemas.microsoft.com/office/drawing/2014/main" val="52194046"/>
                  </a:ext>
                </a:extLst>
              </a:tr>
              <a:tr h="319177">
                <a:tc>
                  <a:txBody>
                    <a:bodyPr/>
                    <a:lstStyle/>
                    <a:p>
                      <a:r>
                        <a:rPr lang="tr-TR" sz="1200" b="0" i="0" dirty="0">
                          <a:latin typeface="Effra Light" panose="020B0403020203020204" pitchFamily="34" charset="0"/>
                          <a:cs typeface="Effra Light" panose="020B0403020203020204" pitchFamily="34" charset="0"/>
                        </a:rPr>
                        <a:t>Etüt Merkezi</a:t>
                      </a:r>
                    </a:p>
                  </a:txBody>
                  <a:tcPr>
                    <a:lnL w="9525" cap="flat" cmpd="sng" algn="ctr">
                      <a:noFill/>
                      <a:prstDash val="solid"/>
                      <a:round/>
                      <a:headEnd type="none" w="med" len="med"/>
                      <a:tailEnd type="none" w="med" len="med"/>
                    </a:lnL>
                    <a:lnR w="9525" cap="flat" cmpd="sng" algn="ctr">
                      <a:solidFill>
                        <a:srgbClr val="0A4386"/>
                      </a:solidFill>
                      <a:prstDash val="solid"/>
                      <a:round/>
                      <a:headEnd type="none" w="med" len="med"/>
                      <a:tailEnd type="none" w="med" len="med"/>
                    </a:lnR>
                    <a:lnT w="9525" cap="flat" cmpd="sng" algn="ctr">
                      <a:solidFill>
                        <a:srgbClr val="0A4386"/>
                      </a:solidFill>
                      <a:prstDash val="solid"/>
                      <a:round/>
                      <a:headEnd type="none" w="med" len="med"/>
                      <a:tailEnd type="none" w="med" len="med"/>
                    </a:lnT>
                    <a:lnB w="9525" cap="flat" cmpd="sng" algn="ctr">
                      <a:solidFill>
                        <a:srgbClr val="0A4386"/>
                      </a:solidFill>
                      <a:prstDash val="solid"/>
                      <a:round/>
                      <a:headEnd type="none" w="med" len="med"/>
                      <a:tailEnd type="none" w="med" len="med"/>
                    </a:lnB>
                  </a:tcPr>
                </a:tc>
                <a:tc>
                  <a:txBody>
                    <a:bodyPr/>
                    <a:lstStyle/>
                    <a:p>
                      <a:pPr algn="ctr"/>
                      <a:r>
                        <a:rPr lang="tr-TR" sz="1200" b="0" i="0" dirty="0">
                          <a:latin typeface="Effra Light" panose="020B0403020203020204" pitchFamily="34" charset="0"/>
                          <a:cs typeface="Effra Light" panose="020B0403020203020204" pitchFamily="34" charset="0"/>
                        </a:rPr>
                        <a:t>16,374.66</a:t>
                      </a:r>
                    </a:p>
                  </a:txBody>
                  <a:tcPr>
                    <a:lnL w="9525" cap="flat" cmpd="sng" algn="ctr">
                      <a:solidFill>
                        <a:srgbClr val="0A438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A4386"/>
                      </a:solidFill>
                      <a:prstDash val="solid"/>
                      <a:round/>
                      <a:headEnd type="none" w="med" len="med"/>
                      <a:tailEnd type="none" w="med" len="med"/>
                    </a:lnT>
                    <a:lnB w="9525" cap="flat" cmpd="sng" algn="ctr">
                      <a:solidFill>
                        <a:srgbClr val="0A4386"/>
                      </a:solidFill>
                      <a:prstDash val="solid"/>
                      <a:round/>
                      <a:headEnd type="none" w="med" len="med"/>
                      <a:tailEnd type="none" w="med" len="med"/>
                    </a:lnB>
                  </a:tcPr>
                </a:tc>
                <a:extLst>
                  <a:ext uri="{0D108BD9-81ED-4DB2-BD59-A6C34878D82A}">
                    <a16:rowId xmlns="" xmlns:a16="http://schemas.microsoft.com/office/drawing/2014/main" val="258020410"/>
                  </a:ext>
                </a:extLst>
              </a:tr>
              <a:tr h="276045">
                <a:tc>
                  <a:txBody>
                    <a:bodyPr/>
                    <a:lstStyle/>
                    <a:p>
                      <a:r>
                        <a:rPr lang="tr-TR" sz="1200" b="1" i="0" dirty="0">
                          <a:latin typeface="Effra Light" panose="020B0403020203020204" pitchFamily="34" charset="0"/>
                          <a:cs typeface="Effra Light" panose="020B0403020203020204" pitchFamily="34" charset="0"/>
                        </a:rPr>
                        <a:t>Toplam</a:t>
                      </a:r>
                    </a:p>
                  </a:txBody>
                  <a:tcPr>
                    <a:lnL w="9525" cap="flat" cmpd="sng" algn="ctr">
                      <a:noFill/>
                      <a:prstDash val="solid"/>
                      <a:round/>
                      <a:headEnd type="none" w="med" len="med"/>
                      <a:tailEnd type="none" w="med" len="med"/>
                    </a:lnL>
                    <a:lnR w="9525" cap="flat" cmpd="sng" algn="ctr">
                      <a:solidFill>
                        <a:srgbClr val="0A4386"/>
                      </a:solidFill>
                      <a:prstDash val="solid"/>
                      <a:round/>
                      <a:headEnd type="none" w="med" len="med"/>
                      <a:tailEnd type="none" w="med" len="med"/>
                    </a:lnR>
                    <a:lnT w="9525" cap="flat" cmpd="sng" algn="ctr">
                      <a:solidFill>
                        <a:srgbClr val="0A4386"/>
                      </a:solidFill>
                      <a:prstDash val="solid"/>
                      <a:round/>
                      <a:headEnd type="none" w="med" len="med"/>
                      <a:tailEnd type="none" w="med" len="med"/>
                    </a:lnT>
                    <a:lnB w="9525" cap="flat" cmpd="sng" algn="ctr">
                      <a:solidFill>
                        <a:srgbClr val="0A4386"/>
                      </a:solidFill>
                      <a:prstDash val="solid"/>
                      <a:round/>
                      <a:headEnd type="none" w="med" len="med"/>
                      <a:tailEnd type="none" w="med" len="med"/>
                    </a:lnB>
                  </a:tcPr>
                </a:tc>
                <a:tc>
                  <a:txBody>
                    <a:bodyPr/>
                    <a:lstStyle/>
                    <a:p>
                      <a:pPr algn="ctr"/>
                      <a:r>
                        <a:rPr lang="tr-TR" sz="1200" b="1" i="0" dirty="0" smtClean="0">
                          <a:latin typeface="Effra Light" panose="020B0403020203020204" pitchFamily="34" charset="0"/>
                          <a:cs typeface="Effra Light" panose="020B0403020203020204" pitchFamily="34" charset="0"/>
                        </a:rPr>
                        <a:t>85,149.45</a:t>
                      </a:r>
                      <a:endParaRPr lang="tr-TR" sz="1200" b="1" i="0" dirty="0">
                        <a:latin typeface="Effra Light" panose="020B0403020203020204" pitchFamily="34" charset="0"/>
                        <a:cs typeface="Effra Light" panose="020B0403020203020204" pitchFamily="34" charset="0"/>
                      </a:endParaRPr>
                    </a:p>
                  </a:txBody>
                  <a:tcPr>
                    <a:lnL w="9525" cap="flat" cmpd="sng" algn="ctr">
                      <a:solidFill>
                        <a:srgbClr val="0A438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A4386"/>
                      </a:solidFill>
                      <a:prstDash val="solid"/>
                      <a:round/>
                      <a:headEnd type="none" w="med" len="med"/>
                      <a:tailEnd type="none" w="med" len="med"/>
                    </a:lnT>
                    <a:lnB w="9525" cap="flat" cmpd="sng" algn="ctr">
                      <a:solidFill>
                        <a:srgbClr val="0A4386"/>
                      </a:solidFill>
                      <a:prstDash val="solid"/>
                      <a:round/>
                      <a:headEnd type="none" w="med" len="med"/>
                      <a:tailEnd type="none" w="med" len="med"/>
                    </a:lnB>
                  </a:tcPr>
                </a:tc>
                <a:extLst>
                  <a:ext uri="{0D108BD9-81ED-4DB2-BD59-A6C34878D82A}">
                    <a16:rowId xmlns="" xmlns:a16="http://schemas.microsoft.com/office/drawing/2014/main" val="3713069917"/>
                  </a:ext>
                </a:extLst>
              </a:tr>
            </a:tbl>
          </a:graphicData>
        </a:graphic>
      </p:graphicFrame>
    </p:spTree>
    <p:extLst>
      <p:ext uri="{BB962C8B-B14F-4D97-AF65-F5344CB8AC3E}">
        <p14:creationId xmlns:p14="http://schemas.microsoft.com/office/powerpoint/2010/main" val="1244360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2E6C591-EF3D-5F77-7EC5-AAE8C68C5B0C}"/>
              </a:ext>
            </a:extLst>
          </p:cNvPr>
          <p:cNvSpPr>
            <a:spLocks noGrp="1"/>
          </p:cNvSpPr>
          <p:nvPr>
            <p:ph type="title"/>
          </p:nvPr>
        </p:nvSpPr>
        <p:spPr>
          <a:xfrm>
            <a:off x="365604" y="295183"/>
            <a:ext cx="6633210" cy="1831896"/>
          </a:xfrm>
        </p:spPr>
        <p:txBody>
          <a:bodyPr>
            <a:normAutofit fontScale="90000"/>
          </a:bodyPr>
          <a:lstStyle/>
          <a:p>
            <a:r>
              <a:rPr lang="tr-TR" dirty="0">
                <a:cs typeface="Effra Light" panose="020B0403020203020204" pitchFamily="34" charset="0"/>
              </a:rPr>
              <a:t>Asrın felaketi / Ne oldu?</a:t>
            </a:r>
            <a:r>
              <a:rPr lang="tr-TR" dirty="0"/>
              <a:t/>
            </a:r>
            <a:br>
              <a:rPr lang="tr-TR" dirty="0"/>
            </a:br>
            <a:r>
              <a:rPr lang="tr-TR" sz="2000" dirty="0">
                <a:solidFill>
                  <a:srgbClr val="000000"/>
                </a:solidFill>
                <a:cs typeface="Effra Light" panose="020B0403020203020204" pitchFamily="34" charset="0"/>
              </a:rPr>
              <a:t>6 Şubat 2023 günü, Kahramanmaraş, Türkiye merkezli 7.7 ve 7.6 büyüklüklerinde iki deprem meydana geldi. Türkiye'nin güneydoğu bölgesinde 11 ilin etkilendiği depremlerde 50.000'in üzerinde can kaybı ve 100.000'in üzerinde yaralı sayısı açıklandı.</a:t>
            </a:r>
            <a:endParaRPr lang="tr-TR" dirty="0">
              <a:cs typeface="Effra Light" panose="020B0403020203020204" pitchFamily="34" charset="0"/>
            </a:endParaRPr>
          </a:p>
        </p:txBody>
      </p:sp>
      <p:sp>
        <p:nvSpPr>
          <p:cNvPr id="3" name="İçerik Yer Tutucusu 2">
            <a:extLst>
              <a:ext uri="{FF2B5EF4-FFF2-40B4-BE49-F238E27FC236}">
                <a16:creationId xmlns="" xmlns:a16="http://schemas.microsoft.com/office/drawing/2014/main" id="{7FDBEECB-1EDD-9E4B-1BFB-C25EEED72EF5}"/>
              </a:ext>
            </a:extLst>
          </p:cNvPr>
          <p:cNvSpPr>
            <a:spLocks noGrp="1"/>
          </p:cNvSpPr>
          <p:nvPr>
            <p:ph idx="1"/>
          </p:nvPr>
        </p:nvSpPr>
        <p:spPr>
          <a:xfrm>
            <a:off x="365604" y="2234590"/>
            <a:ext cx="7886700" cy="3314439"/>
          </a:xfrm>
        </p:spPr>
        <p:txBody>
          <a:bodyPr>
            <a:noAutofit/>
          </a:bodyPr>
          <a:lstStyle/>
          <a:p>
            <a:pPr marL="0" indent="0" algn="just">
              <a:buNone/>
            </a:pPr>
            <a:r>
              <a:rPr lang="tr-TR" dirty="0">
                <a:solidFill>
                  <a:srgbClr val="000000"/>
                </a:solidFill>
                <a:latin typeface="Effra" panose="02000506080000020004" pitchFamily="2" charset="0"/>
              </a:rPr>
              <a:t>Bölgedeki Problemler</a:t>
            </a:r>
          </a:p>
          <a:p>
            <a:pPr algn="just">
              <a:buSzPct val="70000"/>
            </a:pPr>
            <a:r>
              <a:rPr lang="tr-TR" u="none" strike="noStrike" dirty="0">
                <a:solidFill>
                  <a:srgbClr val="000000"/>
                </a:solidFill>
                <a:effectLst/>
                <a:latin typeface="Effra" panose="02000506080000020004" pitchFamily="2" charset="0"/>
              </a:rPr>
              <a:t>Nüfus: </a:t>
            </a:r>
            <a:r>
              <a:rPr lang="tr-TR" b="0" i="0" u="none" strike="noStrike" dirty="0">
                <a:solidFill>
                  <a:srgbClr val="000000"/>
                </a:solidFill>
                <a:effectLst/>
              </a:rPr>
              <a:t>İki büyük deprem sonrası artçıların devam ettiği bölge nüfusunda ölümler ve göçler sebebiyle ciddi azalma.</a:t>
            </a:r>
          </a:p>
          <a:p>
            <a:pPr algn="just">
              <a:buSzPct val="70000"/>
            </a:pPr>
            <a:r>
              <a:rPr lang="tr-TR" dirty="0">
                <a:solidFill>
                  <a:srgbClr val="000000"/>
                </a:solidFill>
                <a:latin typeface="Effra" panose="02000506080000020004" pitchFamily="2" charset="0"/>
              </a:rPr>
              <a:t>Sağlık: </a:t>
            </a:r>
            <a:r>
              <a:rPr lang="tr-TR" b="0" i="0" u="none" strike="noStrike" dirty="0">
                <a:solidFill>
                  <a:srgbClr val="000000"/>
                </a:solidFill>
                <a:effectLst/>
              </a:rPr>
              <a:t>Bölgedeki hastanelerin büyük çoğunluğunun yıkılması ya da kullanılamaz halde olması, tıbbi yardımların yetersizliği. Travma sonrası psikolojik etkiler.</a:t>
            </a:r>
          </a:p>
          <a:p>
            <a:pPr algn="just">
              <a:buSzPct val="70000"/>
            </a:pPr>
            <a:r>
              <a:rPr lang="tr-TR" dirty="0">
                <a:solidFill>
                  <a:srgbClr val="000000"/>
                </a:solidFill>
                <a:latin typeface="Effra" panose="02000506080000020004" pitchFamily="2" charset="0"/>
              </a:rPr>
              <a:t>Barınma: </a:t>
            </a:r>
            <a:r>
              <a:rPr lang="tr-TR" b="0" i="0" u="none" strike="noStrike" dirty="0">
                <a:solidFill>
                  <a:srgbClr val="000000"/>
                </a:solidFill>
                <a:effectLst/>
              </a:rPr>
              <a:t>Hasarlı evler, çadırların uzun süreli kullanım için uygunsuzluğu ve konteyner evlerin yetersizliği.</a:t>
            </a:r>
          </a:p>
          <a:p>
            <a:pPr algn="just">
              <a:buSzPct val="70000"/>
            </a:pPr>
            <a:r>
              <a:rPr lang="tr-TR" dirty="0">
                <a:solidFill>
                  <a:srgbClr val="000000"/>
                </a:solidFill>
                <a:latin typeface="Effra" panose="02000506080000020004" pitchFamily="2" charset="0"/>
              </a:rPr>
              <a:t>Eğitim: </a:t>
            </a:r>
            <a:r>
              <a:rPr lang="tr-TR" b="0" i="0" u="none" strike="noStrike" dirty="0">
                <a:solidFill>
                  <a:srgbClr val="000000"/>
                </a:solidFill>
                <a:effectLst/>
              </a:rPr>
              <a:t>Deprem bölgesi başta olmak üzere Türkiye'nin tüm illerinde üniversiteler uzaktan eğitim ile devam etmesi, ilk ve ortaokullar deprem bölgesinde durdurulması.</a:t>
            </a:r>
          </a:p>
          <a:p>
            <a:pPr algn="just">
              <a:buSzPct val="70000"/>
            </a:pPr>
            <a:r>
              <a:rPr lang="tr-TR" dirty="0">
                <a:solidFill>
                  <a:srgbClr val="000000"/>
                </a:solidFill>
                <a:latin typeface="Effra" panose="02000506080000020004" pitchFamily="2" charset="0"/>
              </a:rPr>
              <a:t>Altyapı:</a:t>
            </a:r>
            <a:r>
              <a:rPr lang="tr-TR" dirty="0">
                <a:solidFill>
                  <a:srgbClr val="000000"/>
                </a:solidFill>
              </a:rPr>
              <a:t> </a:t>
            </a:r>
            <a:r>
              <a:rPr lang="tr-TR" b="0" i="0" u="none" strike="noStrike" dirty="0">
                <a:solidFill>
                  <a:srgbClr val="000000"/>
                </a:solidFill>
                <a:effectLst/>
              </a:rPr>
              <a:t>Yakıt, doğalgaz, su, kanalizasyon, iletişim sistemleri ve </a:t>
            </a:r>
            <a:r>
              <a:rPr lang="tr-TR" b="0" i="0" u="none" strike="noStrike" dirty="0" err="1">
                <a:solidFill>
                  <a:srgbClr val="000000"/>
                </a:solidFill>
                <a:effectLst/>
              </a:rPr>
              <a:t>enkazların</a:t>
            </a:r>
            <a:r>
              <a:rPr lang="tr-TR" b="0" i="0" u="none" strike="noStrike" dirty="0">
                <a:solidFill>
                  <a:srgbClr val="000000"/>
                </a:solidFill>
                <a:effectLst/>
              </a:rPr>
              <a:t> kaldırılmasıyla ilgili yetersizlikler.</a:t>
            </a:r>
          </a:p>
          <a:p>
            <a:pPr algn="just">
              <a:buSzPct val="70000"/>
            </a:pPr>
            <a:r>
              <a:rPr lang="tr-TR" dirty="0">
                <a:solidFill>
                  <a:srgbClr val="000000"/>
                </a:solidFill>
                <a:latin typeface="Effra" panose="02000506080000020004" pitchFamily="2" charset="0"/>
              </a:rPr>
              <a:t>Geçim:</a:t>
            </a:r>
            <a:r>
              <a:rPr lang="tr-TR" dirty="0">
                <a:solidFill>
                  <a:srgbClr val="000000"/>
                </a:solidFill>
              </a:rPr>
              <a:t> </a:t>
            </a:r>
            <a:r>
              <a:rPr lang="tr-TR" b="0" i="0" u="none" strike="noStrike" dirty="0">
                <a:solidFill>
                  <a:srgbClr val="000000"/>
                </a:solidFill>
                <a:effectLst/>
              </a:rPr>
              <a:t>Yıkılan iş yerleri nedeniyle istihdam; göç eden ve hayatını kaybeden çalışan nüfus nedeniyle de iş gücü problemleri. Deprem öncesinde çalışmayan, deprem kayıpları nedeniyle geçim sıkıntısı yaşayacak insanlar.</a:t>
            </a:r>
          </a:p>
          <a:p>
            <a:pPr algn="just">
              <a:buSzPct val="70000"/>
            </a:pPr>
            <a:r>
              <a:rPr lang="tr-TR" dirty="0">
                <a:solidFill>
                  <a:srgbClr val="000000"/>
                </a:solidFill>
                <a:latin typeface="Effra" panose="02000506080000020004" pitchFamily="2" charset="0"/>
              </a:rPr>
              <a:t>Çevre:</a:t>
            </a:r>
            <a:r>
              <a:rPr lang="tr-TR" dirty="0">
                <a:solidFill>
                  <a:srgbClr val="000000"/>
                </a:solidFill>
              </a:rPr>
              <a:t> </a:t>
            </a:r>
            <a:r>
              <a:rPr lang="tr-TR" b="0" i="0" u="none" strike="noStrike" dirty="0" err="1">
                <a:solidFill>
                  <a:srgbClr val="000000"/>
                </a:solidFill>
                <a:effectLst/>
              </a:rPr>
              <a:t>Enkazların</a:t>
            </a:r>
            <a:r>
              <a:rPr lang="tr-TR" b="0" i="0" u="none" strike="noStrike" dirty="0">
                <a:solidFill>
                  <a:srgbClr val="000000"/>
                </a:solidFill>
                <a:effectLst/>
              </a:rPr>
              <a:t> ve depremin doğaya uzun vadede yansıyacağı etkiler. Hava/deniz kirliliği ve atıklar vb.</a:t>
            </a:r>
          </a:p>
          <a:p>
            <a:pPr algn="just">
              <a:buSzPct val="70000"/>
            </a:pPr>
            <a:r>
              <a:rPr lang="tr-TR" dirty="0">
                <a:solidFill>
                  <a:srgbClr val="000000"/>
                </a:solidFill>
                <a:latin typeface="Effra" panose="02000506080000020004" pitchFamily="2" charset="0"/>
              </a:rPr>
              <a:t>Gıda/Hijyen:</a:t>
            </a:r>
            <a:r>
              <a:rPr lang="tr-TR" dirty="0">
                <a:solidFill>
                  <a:srgbClr val="000000"/>
                </a:solidFill>
              </a:rPr>
              <a:t> </a:t>
            </a:r>
            <a:r>
              <a:rPr lang="tr-TR" b="0" i="0" u="none" strike="noStrike" dirty="0">
                <a:solidFill>
                  <a:srgbClr val="000000"/>
                </a:solidFill>
                <a:effectLst/>
              </a:rPr>
              <a:t>Tuvalet ve duş eksikliği, salgın hastalıklara yol açma tehlikesi. Gıda desteklerinin sürdürülebilir olmaması ve süreklilik taşıması gerekliliği.</a:t>
            </a:r>
            <a:endParaRPr lang="tr-TR" dirty="0">
              <a:solidFill>
                <a:srgbClr val="000000"/>
              </a:solidFill>
            </a:endParaRPr>
          </a:p>
        </p:txBody>
      </p:sp>
      <p:sp>
        <p:nvSpPr>
          <p:cNvPr id="4" name="Slayt Numarası Yer Tutucusu 3">
            <a:extLst>
              <a:ext uri="{FF2B5EF4-FFF2-40B4-BE49-F238E27FC236}">
                <a16:creationId xmlns="" xmlns:a16="http://schemas.microsoft.com/office/drawing/2014/main" id="{240F84D6-499A-C0C5-CC16-619D10B93874}"/>
              </a:ext>
            </a:extLst>
          </p:cNvPr>
          <p:cNvSpPr>
            <a:spLocks noGrp="1"/>
          </p:cNvSpPr>
          <p:nvPr>
            <p:ph type="sldNum" sz="quarter" idx="12"/>
          </p:nvPr>
        </p:nvSpPr>
        <p:spPr/>
        <p:txBody>
          <a:bodyPr/>
          <a:lstStyle/>
          <a:p>
            <a:fld id="{2B19C552-EFCF-6C45-B96D-CD3C9379F80B}" type="slidenum">
              <a:rPr lang="tr-TR" smtClean="0"/>
              <a:t>2</a:t>
            </a:fld>
            <a:endParaRPr lang="tr-TR"/>
          </a:p>
        </p:txBody>
      </p:sp>
    </p:spTree>
    <p:extLst>
      <p:ext uri="{BB962C8B-B14F-4D97-AF65-F5344CB8AC3E}">
        <p14:creationId xmlns:p14="http://schemas.microsoft.com/office/powerpoint/2010/main" val="2844759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E87A945-14F3-D535-2A6B-6EB32A3663DE}"/>
              </a:ext>
            </a:extLst>
          </p:cNvPr>
          <p:cNvSpPr>
            <a:spLocks noGrp="1"/>
          </p:cNvSpPr>
          <p:nvPr>
            <p:ph type="title"/>
          </p:nvPr>
        </p:nvSpPr>
        <p:spPr/>
        <p:txBody>
          <a:bodyPr/>
          <a:lstStyle/>
          <a:p>
            <a:r>
              <a:rPr lang="tr-TR" dirty="0"/>
              <a:t>Proje Amacı</a:t>
            </a:r>
          </a:p>
        </p:txBody>
      </p:sp>
      <p:sp>
        <p:nvSpPr>
          <p:cNvPr id="3" name="İçerik Yer Tutucusu 2">
            <a:extLst>
              <a:ext uri="{FF2B5EF4-FFF2-40B4-BE49-F238E27FC236}">
                <a16:creationId xmlns="" xmlns:a16="http://schemas.microsoft.com/office/drawing/2014/main" id="{3544B596-46A8-6BC9-E5E7-C7B7F6AE3886}"/>
              </a:ext>
            </a:extLst>
          </p:cNvPr>
          <p:cNvSpPr>
            <a:spLocks noGrp="1"/>
          </p:cNvSpPr>
          <p:nvPr>
            <p:ph idx="1"/>
          </p:nvPr>
        </p:nvSpPr>
        <p:spPr>
          <a:xfrm>
            <a:off x="277921" y="1370900"/>
            <a:ext cx="5734461" cy="3354848"/>
          </a:xfrm>
        </p:spPr>
        <p:txBody>
          <a:bodyPr>
            <a:normAutofit/>
          </a:bodyPr>
          <a:lstStyle/>
          <a:p>
            <a:pPr algn="just"/>
            <a:r>
              <a:rPr lang="tr-TR" dirty="0"/>
              <a:t> Hatay'daki çocuk, genç ve yetişkinlerin depremin sosyal etkilerini hafifletmeye yönelik çalışmalarla hayata geri kazandırılmasını sağlamak.</a:t>
            </a:r>
          </a:p>
          <a:p>
            <a:pPr lvl="1" algn="just"/>
            <a:r>
              <a:rPr lang="tr-TR" dirty="0"/>
              <a:t>Depremzedelerin geçimlerini sağlayabilecekleri meslekler kazandırılması,</a:t>
            </a:r>
          </a:p>
          <a:p>
            <a:pPr lvl="1" algn="just"/>
            <a:r>
              <a:rPr lang="tr-TR" dirty="0"/>
              <a:t>Çocukların sosyal, duygusal ve mesleki gelişimlerinin desteklenmesi,</a:t>
            </a:r>
          </a:p>
          <a:p>
            <a:pPr lvl="1" algn="just"/>
            <a:r>
              <a:rPr lang="tr-TR" dirty="0"/>
              <a:t>Nüfusun yardıma muhtaçlığının istihdam yoluyla giderilmesi,</a:t>
            </a:r>
          </a:p>
          <a:p>
            <a:pPr lvl="1" algn="just"/>
            <a:r>
              <a:rPr lang="tr-TR" dirty="0"/>
              <a:t>Psikolojik danışmanlık hizmetleri verilmesi.</a:t>
            </a:r>
          </a:p>
          <a:p>
            <a:pPr algn="just"/>
            <a:r>
              <a:rPr lang="tr-TR" b="0" i="0" u="none" strike="noStrike" dirty="0">
                <a:solidFill>
                  <a:srgbClr val="000000"/>
                </a:solidFill>
                <a:effectLst/>
              </a:rPr>
              <a:t>Projeyi felaketin uzun vadeli etkilerine odaklanarak sürdürülebilir zeminler üzerinde oluşturmak.</a:t>
            </a:r>
          </a:p>
          <a:p>
            <a:pPr algn="just"/>
            <a:r>
              <a:rPr lang="tr-TR" dirty="0">
                <a:solidFill>
                  <a:srgbClr val="000000"/>
                </a:solidFill>
              </a:rPr>
              <a:t>BM Sürdürülebilir Kalkınma </a:t>
            </a:r>
            <a:r>
              <a:rPr lang="tr-TR" dirty="0" err="1">
                <a:solidFill>
                  <a:srgbClr val="000000"/>
                </a:solidFill>
              </a:rPr>
              <a:t>Amaçları'na</a:t>
            </a:r>
            <a:r>
              <a:rPr lang="tr-TR" dirty="0">
                <a:solidFill>
                  <a:srgbClr val="000000"/>
                </a:solidFill>
              </a:rPr>
              <a:t> değer katmak.</a:t>
            </a:r>
          </a:p>
          <a:p>
            <a:pPr algn="just"/>
            <a:r>
              <a:rPr lang="tr-TR" dirty="0"/>
              <a:t>Proje özelinde düzenlenecek kısa ve orta vadeli medya ve dijital iletişim çalışmaları sayesinde hedef kitle nezdinde Uludağ Enerji marka imajına olumlu katkı sağlamak.</a:t>
            </a:r>
          </a:p>
        </p:txBody>
      </p:sp>
      <p:sp>
        <p:nvSpPr>
          <p:cNvPr id="4" name="Slayt Numarası Yer Tutucusu 3">
            <a:extLst>
              <a:ext uri="{FF2B5EF4-FFF2-40B4-BE49-F238E27FC236}">
                <a16:creationId xmlns="" xmlns:a16="http://schemas.microsoft.com/office/drawing/2014/main" id="{66B2B580-340D-1551-3655-0B9E5160A5C0}"/>
              </a:ext>
            </a:extLst>
          </p:cNvPr>
          <p:cNvSpPr>
            <a:spLocks noGrp="1"/>
          </p:cNvSpPr>
          <p:nvPr>
            <p:ph type="sldNum" sz="quarter" idx="12"/>
          </p:nvPr>
        </p:nvSpPr>
        <p:spPr/>
        <p:txBody>
          <a:bodyPr/>
          <a:lstStyle/>
          <a:p>
            <a:fld id="{2B19C552-EFCF-6C45-B96D-CD3C9379F80B}" type="slidenum">
              <a:rPr lang="tr-TR" smtClean="0"/>
              <a:t>3</a:t>
            </a:fld>
            <a:endParaRPr lang="tr-TR"/>
          </a:p>
        </p:txBody>
      </p:sp>
      <p:pic>
        <p:nvPicPr>
          <p:cNvPr id="6" name="Resim 5" descr="taş içeren bir resim&#10;&#10;Açıklama otomatik olarak oluşturuldu">
            <a:extLst>
              <a:ext uri="{FF2B5EF4-FFF2-40B4-BE49-F238E27FC236}">
                <a16:creationId xmlns="" xmlns:a16="http://schemas.microsoft.com/office/drawing/2014/main" id="{1FA0A901-021A-E09C-F696-9746399FE991}"/>
              </a:ext>
            </a:extLst>
          </p:cNvPr>
          <p:cNvPicPr>
            <a:picLocks noChangeAspect="1"/>
          </p:cNvPicPr>
          <p:nvPr/>
        </p:nvPicPr>
        <p:blipFill>
          <a:blip r:embed="rId2"/>
          <a:stretch>
            <a:fillRect/>
          </a:stretch>
        </p:blipFill>
        <p:spPr>
          <a:xfrm>
            <a:off x="4372123" y="3989296"/>
            <a:ext cx="3934750" cy="2332059"/>
          </a:xfrm>
          <a:prstGeom prst="rect">
            <a:avLst/>
          </a:prstGeom>
        </p:spPr>
      </p:pic>
      <p:pic>
        <p:nvPicPr>
          <p:cNvPr id="8" name="Resim 7" descr="eski, taş, birkaç, çeşitler içeren bir resim&#10;&#10;Açıklama otomatik olarak oluşturuldu">
            <a:extLst>
              <a:ext uri="{FF2B5EF4-FFF2-40B4-BE49-F238E27FC236}">
                <a16:creationId xmlns="" xmlns:a16="http://schemas.microsoft.com/office/drawing/2014/main" id="{C5F87EB5-5338-881D-6BAF-1A193B3217AE}"/>
              </a:ext>
            </a:extLst>
          </p:cNvPr>
          <p:cNvPicPr>
            <a:picLocks noChangeAspect="1"/>
          </p:cNvPicPr>
          <p:nvPr/>
        </p:nvPicPr>
        <p:blipFill>
          <a:blip r:embed="rId3"/>
          <a:stretch>
            <a:fillRect/>
          </a:stretch>
        </p:blipFill>
        <p:spPr>
          <a:xfrm>
            <a:off x="6229493" y="1509490"/>
            <a:ext cx="2077380" cy="2332059"/>
          </a:xfrm>
          <a:prstGeom prst="rect">
            <a:avLst/>
          </a:prstGeom>
        </p:spPr>
      </p:pic>
      <p:sp>
        <p:nvSpPr>
          <p:cNvPr id="9" name="Metin kutusu 8">
            <a:extLst>
              <a:ext uri="{FF2B5EF4-FFF2-40B4-BE49-F238E27FC236}">
                <a16:creationId xmlns="" xmlns:a16="http://schemas.microsoft.com/office/drawing/2014/main" id="{36A3183F-89C4-BC52-76F2-F08662BD4182}"/>
              </a:ext>
            </a:extLst>
          </p:cNvPr>
          <p:cNvSpPr txBox="1"/>
          <p:nvPr/>
        </p:nvSpPr>
        <p:spPr>
          <a:xfrm>
            <a:off x="277921" y="5490358"/>
            <a:ext cx="4005844" cy="938719"/>
          </a:xfrm>
          <a:prstGeom prst="rect">
            <a:avLst/>
          </a:prstGeom>
          <a:noFill/>
        </p:spPr>
        <p:txBody>
          <a:bodyPr wrap="square">
            <a:spAutoFit/>
          </a:bodyPr>
          <a:lstStyle/>
          <a:p>
            <a:pPr algn="just"/>
            <a:r>
              <a:rPr lang="tr-TR" sz="1100" b="1" dirty="0">
                <a:latin typeface="Effra Light" panose="020B0403020203020204" pitchFamily="34" charset="0"/>
                <a:cs typeface="Effra Light" panose="020B0403020203020204" pitchFamily="34" charset="0"/>
              </a:rPr>
              <a:t>Not: </a:t>
            </a:r>
            <a:r>
              <a:rPr lang="tr-TR" sz="1100" dirty="0">
                <a:latin typeface="Effra Light" panose="020B0403020203020204" pitchFamily="34" charset="0"/>
                <a:cs typeface="Effra Light" panose="020B0403020203020204" pitchFamily="34" charset="0"/>
              </a:rPr>
              <a:t>Proje, T.C. Aile, Çalışma ve Sosyal Hizmetler Bakanlığı ve Bursa Büyükşehir Belediyesi ortaklıklarıyla sürdürüleceği için ilgili yönetmeliklere uyulacaktır. Kurulum ve hizmet vb. kalemlerin kalite takibi de yine ilgili kurum ve kuruluşlar tarafından yürütülecektir.</a:t>
            </a:r>
          </a:p>
        </p:txBody>
      </p:sp>
    </p:spTree>
    <p:extLst>
      <p:ext uri="{BB962C8B-B14F-4D97-AF65-F5344CB8AC3E}">
        <p14:creationId xmlns:p14="http://schemas.microsoft.com/office/powerpoint/2010/main" val="3138069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o 12">
            <a:extLst>
              <a:ext uri="{FF2B5EF4-FFF2-40B4-BE49-F238E27FC236}">
                <a16:creationId xmlns="" xmlns:a16="http://schemas.microsoft.com/office/drawing/2014/main" id="{7E807412-6D8A-5592-C05C-0E5969B8F72D}"/>
              </a:ext>
            </a:extLst>
          </p:cNvPr>
          <p:cNvGraphicFramePr>
            <a:graphicFrameLocks noGrp="1"/>
          </p:cNvGraphicFramePr>
          <p:nvPr>
            <p:ph idx="1"/>
            <p:extLst>
              <p:ext uri="{D42A27DB-BD31-4B8C-83A1-F6EECF244321}">
                <p14:modId xmlns:p14="http://schemas.microsoft.com/office/powerpoint/2010/main" val="4197015694"/>
              </p:ext>
            </p:extLst>
          </p:nvPr>
        </p:nvGraphicFramePr>
        <p:xfrm>
          <a:off x="399597" y="1421615"/>
          <a:ext cx="4957736" cy="370840"/>
        </p:xfrm>
        <a:graphic>
          <a:graphicData uri="http://schemas.openxmlformats.org/drawingml/2006/table">
            <a:tbl>
              <a:tblPr firstRow="1" bandRow="1">
                <a:tableStyleId>{2D5ABB26-0587-4C30-8999-92F81FD0307C}</a:tableStyleId>
              </a:tblPr>
              <a:tblGrid>
                <a:gridCol w="4957736">
                  <a:extLst>
                    <a:ext uri="{9D8B030D-6E8A-4147-A177-3AD203B41FA5}">
                      <a16:colId xmlns="" xmlns:a16="http://schemas.microsoft.com/office/drawing/2014/main" val="326831690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baseline="0" dirty="0">
                          <a:solidFill>
                            <a:schemeClr val="tx1"/>
                          </a:solidFill>
                          <a:latin typeface="Effra Medium" panose="020B0703020203020204" pitchFamily="34" charset="0"/>
                          <a:cs typeface="Effra Medium" panose="020B0703020203020204" pitchFamily="34" charset="0"/>
                        </a:rPr>
                        <a:t>BM </a:t>
                      </a:r>
                      <a:r>
                        <a:rPr lang="en-GB" sz="1400" b="0" baseline="0" dirty="0" err="1">
                          <a:solidFill>
                            <a:schemeClr val="tx1"/>
                          </a:solidFill>
                          <a:latin typeface="Effra Medium" panose="020B0703020203020204" pitchFamily="34" charset="0"/>
                          <a:cs typeface="Effra Medium" panose="020B0703020203020204" pitchFamily="34" charset="0"/>
                        </a:rPr>
                        <a:t>Sürdürülebilir</a:t>
                      </a:r>
                      <a:r>
                        <a:rPr lang="en-GB" sz="1400" b="0" baseline="0" dirty="0">
                          <a:solidFill>
                            <a:schemeClr val="tx1"/>
                          </a:solidFill>
                          <a:latin typeface="Effra Medium" panose="020B0703020203020204" pitchFamily="34" charset="0"/>
                          <a:cs typeface="Effra Medium" panose="020B0703020203020204" pitchFamily="34" charset="0"/>
                        </a:rPr>
                        <a:t> </a:t>
                      </a:r>
                      <a:r>
                        <a:rPr lang="en-GB" sz="1400" b="0" baseline="0" dirty="0" err="1">
                          <a:solidFill>
                            <a:schemeClr val="tx1"/>
                          </a:solidFill>
                          <a:latin typeface="Effra Medium" panose="020B0703020203020204" pitchFamily="34" charset="0"/>
                          <a:cs typeface="Effra Medium" panose="020B0703020203020204" pitchFamily="34" charset="0"/>
                        </a:rPr>
                        <a:t>Kalkınma</a:t>
                      </a:r>
                      <a:r>
                        <a:rPr lang="en-GB" sz="1400" b="0" baseline="0" dirty="0">
                          <a:solidFill>
                            <a:schemeClr val="tx1"/>
                          </a:solidFill>
                          <a:latin typeface="Effra Medium" panose="020B0703020203020204" pitchFamily="34" charset="0"/>
                          <a:cs typeface="Effra Medium" panose="020B0703020203020204" pitchFamily="34" charset="0"/>
                        </a:rPr>
                        <a:t> </a:t>
                      </a:r>
                      <a:r>
                        <a:rPr lang="en-GB" sz="1400" b="0" baseline="0" dirty="0" err="1">
                          <a:solidFill>
                            <a:schemeClr val="tx1"/>
                          </a:solidFill>
                          <a:latin typeface="Effra Medium" panose="020B0703020203020204" pitchFamily="34" charset="0"/>
                          <a:cs typeface="Effra Medium" panose="020B0703020203020204" pitchFamily="34" charset="0"/>
                        </a:rPr>
                        <a:t>Hedefleri</a:t>
                      </a:r>
                      <a:r>
                        <a:rPr lang="en-GB" sz="1400" b="0" baseline="0" dirty="0">
                          <a:solidFill>
                            <a:schemeClr val="tx1"/>
                          </a:solidFill>
                          <a:latin typeface="Effra Medium" panose="020B0703020203020204" pitchFamily="34" charset="0"/>
                          <a:cs typeface="Effra Medium" panose="020B0703020203020204" pitchFamily="34" charset="0"/>
                        </a:rPr>
                        <a:t> </a:t>
                      </a:r>
                      <a:r>
                        <a:rPr lang="en-GB" sz="1400" b="0" baseline="0" dirty="0" err="1">
                          <a:solidFill>
                            <a:schemeClr val="tx1"/>
                          </a:solidFill>
                          <a:latin typeface="Effra Medium" panose="020B0703020203020204" pitchFamily="34" charset="0"/>
                          <a:cs typeface="Effra Medium" panose="020B0703020203020204" pitchFamily="34" charset="0"/>
                        </a:rPr>
                        <a:t>ile</a:t>
                      </a:r>
                      <a:r>
                        <a:rPr lang="en-GB" sz="1400" b="0" baseline="0" dirty="0">
                          <a:solidFill>
                            <a:schemeClr val="tx1"/>
                          </a:solidFill>
                          <a:latin typeface="Effra Medium" panose="020B0703020203020204" pitchFamily="34" charset="0"/>
                          <a:cs typeface="Effra Medium" panose="020B0703020203020204" pitchFamily="34" charset="0"/>
                        </a:rPr>
                        <a:t> </a:t>
                      </a:r>
                      <a:r>
                        <a:rPr lang="en-GB" sz="1400" b="0" baseline="0" dirty="0" err="1">
                          <a:solidFill>
                            <a:schemeClr val="tx1"/>
                          </a:solidFill>
                          <a:latin typeface="Effra Medium" panose="020B0703020203020204" pitchFamily="34" charset="0"/>
                          <a:cs typeface="Effra Medium" panose="020B0703020203020204" pitchFamily="34" charset="0"/>
                        </a:rPr>
                        <a:t>güçlü</a:t>
                      </a:r>
                      <a:r>
                        <a:rPr lang="en-GB" sz="1400" b="0" baseline="0" dirty="0">
                          <a:solidFill>
                            <a:schemeClr val="tx1"/>
                          </a:solidFill>
                          <a:latin typeface="Effra Medium" panose="020B0703020203020204" pitchFamily="34" charset="0"/>
                          <a:cs typeface="Effra Medium" panose="020B0703020203020204" pitchFamily="34" charset="0"/>
                        </a:rPr>
                        <a:t> </a:t>
                      </a:r>
                      <a:r>
                        <a:rPr lang="en-GB" sz="1400" b="0" baseline="0" dirty="0" err="1">
                          <a:solidFill>
                            <a:schemeClr val="tx1"/>
                          </a:solidFill>
                          <a:latin typeface="Effra Medium" panose="020B0703020203020204" pitchFamily="34" charset="0"/>
                          <a:cs typeface="Effra Medium" panose="020B0703020203020204" pitchFamily="34" charset="0"/>
                        </a:rPr>
                        <a:t>bağlantılar</a:t>
                      </a:r>
                      <a:endParaRPr lang="en-GB" sz="1400" b="0" baseline="0" dirty="0">
                        <a:solidFill>
                          <a:schemeClr val="tx1"/>
                        </a:solidFill>
                        <a:latin typeface="Effra Medium" panose="020B0703020203020204" pitchFamily="34" charset="0"/>
                        <a:cs typeface="Effra Medium" panose="020B0703020203020204" pitchFamily="34" charset="0"/>
                      </a:endParaRPr>
                    </a:p>
                  </a:txBody>
                  <a:tcPr>
                    <a:lnT w="12700" cap="flat" cmpd="sng" algn="ctr">
                      <a:solidFill>
                        <a:srgbClr val="0A4386"/>
                      </a:solidFill>
                      <a:prstDash val="solid"/>
                      <a:round/>
                      <a:headEnd type="none" w="med" len="med"/>
                      <a:tailEnd type="none" w="med" len="med"/>
                    </a:lnT>
                    <a:lnB w="12700" cap="flat" cmpd="sng" algn="ctr">
                      <a:solidFill>
                        <a:srgbClr val="48A04B"/>
                      </a:solidFill>
                      <a:prstDash val="solid"/>
                      <a:round/>
                      <a:headEnd type="none" w="med" len="med"/>
                      <a:tailEnd type="none" w="med" len="med"/>
                    </a:lnB>
                  </a:tcPr>
                </a:tc>
                <a:extLst>
                  <a:ext uri="{0D108BD9-81ED-4DB2-BD59-A6C34878D82A}">
                    <a16:rowId xmlns="" xmlns:a16="http://schemas.microsoft.com/office/drawing/2014/main" val="1703355936"/>
                  </a:ext>
                </a:extLst>
              </a:tr>
            </a:tbl>
          </a:graphicData>
        </a:graphic>
      </p:graphicFrame>
      <p:sp>
        <p:nvSpPr>
          <p:cNvPr id="5" name="Slayt Numarası Yer Tutucusu 4">
            <a:extLst>
              <a:ext uri="{FF2B5EF4-FFF2-40B4-BE49-F238E27FC236}">
                <a16:creationId xmlns="" xmlns:a16="http://schemas.microsoft.com/office/drawing/2014/main" id="{47CAEE96-E600-ACAE-B740-D78D50FE4B87}"/>
              </a:ext>
            </a:extLst>
          </p:cNvPr>
          <p:cNvSpPr>
            <a:spLocks noGrp="1"/>
          </p:cNvSpPr>
          <p:nvPr>
            <p:ph type="sldNum" sz="quarter" idx="12"/>
          </p:nvPr>
        </p:nvSpPr>
        <p:spPr/>
        <p:txBody>
          <a:bodyPr/>
          <a:lstStyle/>
          <a:p>
            <a:fld id="{2B19C552-EFCF-6C45-B96D-CD3C9379F80B}" type="slidenum">
              <a:rPr lang="tr-TR" smtClean="0"/>
              <a:t>4</a:t>
            </a:fld>
            <a:endParaRPr lang="tr-TR"/>
          </a:p>
        </p:txBody>
      </p:sp>
      <p:sp>
        <p:nvSpPr>
          <p:cNvPr id="8" name="Title 1">
            <a:extLst>
              <a:ext uri="{FF2B5EF4-FFF2-40B4-BE49-F238E27FC236}">
                <a16:creationId xmlns="" xmlns:a16="http://schemas.microsoft.com/office/drawing/2014/main" id="{30947B0E-73C7-1A57-AD9A-6042D0AFA466}"/>
              </a:ext>
            </a:extLst>
          </p:cNvPr>
          <p:cNvSpPr txBox="1">
            <a:spLocks/>
          </p:cNvSpPr>
          <p:nvPr/>
        </p:nvSpPr>
        <p:spPr>
          <a:xfrm>
            <a:off x="399598" y="265087"/>
            <a:ext cx="7670611" cy="11128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a:solidFill>
                  <a:srgbClr val="0A4386"/>
                </a:solidFill>
                <a:latin typeface="Effra Light" panose="020B0403020203020204" pitchFamily="34" charset="0"/>
                <a:ea typeface="+mj-ea"/>
                <a:cs typeface="Effra Light" panose="020B0403020203020204" pitchFamily="34" charset="0"/>
              </a:defRPr>
            </a:lvl1pPr>
          </a:lstStyle>
          <a:p>
            <a:r>
              <a:rPr lang="en-US" dirty="0" err="1"/>
              <a:t>Projenin</a:t>
            </a:r>
            <a:r>
              <a:rPr lang="en-US" dirty="0"/>
              <a:t> </a:t>
            </a:r>
            <a:r>
              <a:rPr lang="en-US" dirty="0" err="1"/>
              <a:t>benzersiz</a:t>
            </a:r>
            <a:r>
              <a:rPr lang="en-US" dirty="0"/>
              <a:t> </a:t>
            </a:r>
            <a:r>
              <a:rPr lang="en-US" dirty="0" err="1"/>
              <a:t>avantajları</a:t>
            </a:r>
            <a:r>
              <a:rPr lang="en-US" dirty="0"/>
              <a:t/>
            </a:r>
            <a:br>
              <a:rPr lang="en-US" dirty="0"/>
            </a:br>
            <a:r>
              <a:rPr lang="en-US" sz="2000" dirty="0" err="1">
                <a:solidFill>
                  <a:schemeClr val="tx1"/>
                </a:solidFill>
              </a:rPr>
              <a:t>BM’nin</a:t>
            </a:r>
            <a:r>
              <a:rPr lang="en-US" sz="2000" dirty="0">
                <a:solidFill>
                  <a:schemeClr val="tx1"/>
                </a:solidFill>
              </a:rPr>
              <a:t> </a:t>
            </a:r>
            <a:r>
              <a:rPr lang="en-US" sz="2000" dirty="0" err="1">
                <a:solidFill>
                  <a:schemeClr val="tx1"/>
                </a:solidFill>
              </a:rPr>
              <a:t>Sürdürülebilir</a:t>
            </a:r>
            <a:r>
              <a:rPr lang="en-US" sz="2000" dirty="0">
                <a:solidFill>
                  <a:schemeClr val="tx1"/>
                </a:solidFill>
              </a:rPr>
              <a:t> </a:t>
            </a:r>
            <a:r>
              <a:rPr lang="en-US" sz="2000" dirty="0" err="1">
                <a:solidFill>
                  <a:schemeClr val="tx1"/>
                </a:solidFill>
              </a:rPr>
              <a:t>Kalkınma</a:t>
            </a:r>
            <a:r>
              <a:rPr lang="en-US" sz="2000" dirty="0">
                <a:solidFill>
                  <a:schemeClr val="tx1"/>
                </a:solidFill>
              </a:rPr>
              <a:t> </a:t>
            </a:r>
            <a:r>
              <a:rPr lang="en-US" sz="2000" dirty="0" err="1">
                <a:solidFill>
                  <a:schemeClr val="tx1"/>
                </a:solidFill>
              </a:rPr>
              <a:t>Hedefleri</a:t>
            </a:r>
            <a:r>
              <a:rPr lang="en-US" sz="2000" dirty="0">
                <a:solidFill>
                  <a:schemeClr val="tx1"/>
                </a:solidFill>
              </a:rPr>
              <a:t> </a:t>
            </a:r>
            <a:r>
              <a:rPr lang="en-US" sz="2000" dirty="0" err="1">
                <a:solidFill>
                  <a:schemeClr val="tx1"/>
                </a:solidFill>
              </a:rPr>
              <a:t>ile</a:t>
            </a:r>
            <a:r>
              <a:rPr lang="en-US" sz="2000" dirty="0">
                <a:solidFill>
                  <a:schemeClr val="tx1"/>
                </a:solidFill>
              </a:rPr>
              <a:t> </a:t>
            </a:r>
            <a:r>
              <a:rPr lang="en-US" sz="2000" dirty="0" err="1">
                <a:solidFill>
                  <a:schemeClr val="tx1"/>
                </a:solidFill>
              </a:rPr>
              <a:t>bağlantılı</a:t>
            </a:r>
            <a:r>
              <a:rPr lang="en-US" sz="2000" dirty="0">
                <a:solidFill>
                  <a:schemeClr val="tx1"/>
                </a:solidFill>
              </a:rPr>
              <a:t> </a:t>
            </a:r>
            <a:r>
              <a:rPr lang="en-US" sz="2000" dirty="0" err="1">
                <a:solidFill>
                  <a:schemeClr val="tx1"/>
                </a:solidFill>
              </a:rPr>
              <a:t>olarak</a:t>
            </a:r>
            <a:r>
              <a:rPr lang="en-US" sz="2000" dirty="0">
                <a:solidFill>
                  <a:schemeClr val="tx1"/>
                </a:solidFill>
              </a:rPr>
              <a:t> </a:t>
            </a:r>
            <a:r>
              <a:rPr lang="en-US" sz="2000" dirty="0" err="1">
                <a:solidFill>
                  <a:schemeClr val="tx1"/>
                </a:solidFill>
              </a:rPr>
              <a:t>proje</a:t>
            </a:r>
            <a:r>
              <a:rPr lang="en-US" sz="2000" dirty="0">
                <a:solidFill>
                  <a:schemeClr val="tx1"/>
                </a:solidFill>
              </a:rPr>
              <a:t>, </a:t>
            </a:r>
            <a:r>
              <a:rPr lang="en-US" sz="2000" dirty="0" err="1">
                <a:solidFill>
                  <a:schemeClr val="tx1"/>
                </a:solidFill>
              </a:rPr>
              <a:t>topluluklarda</a:t>
            </a:r>
            <a:r>
              <a:rPr lang="en-US" sz="2000" dirty="0">
                <a:solidFill>
                  <a:schemeClr val="tx1"/>
                </a:solidFill>
              </a:rPr>
              <a:t> </a:t>
            </a:r>
            <a:r>
              <a:rPr lang="en-US" sz="2000" dirty="0" err="1">
                <a:solidFill>
                  <a:schemeClr val="tx1"/>
                </a:solidFill>
              </a:rPr>
              <a:t>büyük</a:t>
            </a:r>
            <a:r>
              <a:rPr lang="en-US" sz="2000" dirty="0">
                <a:solidFill>
                  <a:schemeClr val="tx1"/>
                </a:solidFill>
              </a:rPr>
              <a:t> </a:t>
            </a:r>
            <a:r>
              <a:rPr lang="en-US" sz="2000" dirty="0" err="1">
                <a:solidFill>
                  <a:schemeClr val="tx1"/>
                </a:solidFill>
              </a:rPr>
              <a:t>bir</a:t>
            </a:r>
            <a:r>
              <a:rPr lang="en-US" sz="2000" dirty="0">
                <a:solidFill>
                  <a:schemeClr val="tx1"/>
                </a:solidFill>
              </a:rPr>
              <a:t> </a:t>
            </a:r>
            <a:r>
              <a:rPr lang="en-US" sz="2000" dirty="0" err="1">
                <a:solidFill>
                  <a:schemeClr val="tx1"/>
                </a:solidFill>
              </a:rPr>
              <a:t>etki</a:t>
            </a:r>
            <a:r>
              <a:rPr lang="en-US" sz="2000" dirty="0">
                <a:solidFill>
                  <a:schemeClr val="tx1"/>
                </a:solidFill>
              </a:rPr>
              <a:t> </a:t>
            </a:r>
            <a:r>
              <a:rPr lang="en-US" sz="2000" dirty="0" err="1">
                <a:solidFill>
                  <a:schemeClr val="tx1"/>
                </a:solidFill>
              </a:rPr>
              <a:t>yaratacak</a:t>
            </a:r>
            <a:r>
              <a:rPr lang="en-US" sz="2000" dirty="0">
                <a:solidFill>
                  <a:schemeClr val="tx1"/>
                </a:solidFill>
              </a:rPr>
              <a:t>.</a:t>
            </a:r>
            <a:endParaRPr lang="en-GB" sz="2000" dirty="0">
              <a:solidFill>
                <a:schemeClr val="tx1"/>
              </a:solidFill>
            </a:endParaRPr>
          </a:p>
        </p:txBody>
      </p:sp>
      <p:pic>
        <p:nvPicPr>
          <p:cNvPr id="36" name="İçerik Yer Tutucusu 7">
            <a:extLst>
              <a:ext uri="{FF2B5EF4-FFF2-40B4-BE49-F238E27FC236}">
                <a16:creationId xmlns="" xmlns:a16="http://schemas.microsoft.com/office/drawing/2014/main" id="{2642EFAB-F58B-1639-A10E-695FF77D642A}"/>
              </a:ext>
            </a:extLst>
          </p:cNvPr>
          <p:cNvPicPr>
            <a:picLocks noChangeAspect="1"/>
          </p:cNvPicPr>
          <p:nvPr/>
        </p:nvPicPr>
        <p:blipFill>
          <a:blip r:embed="rId2"/>
          <a:stretch>
            <a:fillRect/>
          </a:stretch>
        </p:blipFill>
        <p:spPr>
          <a:xfrm>
            <a:off x="7232893" y="1265083"/>
            <a:ext cx="647530" cy="925200"/>
          </a:xfrm>
          <a:prstGeom prst="rect">
            <a:avLst/>
          </a:prstGeom>
        </p:spPr>
      </p:pic>
      <p:pic>
        <p:nvPicPr>
          <p:cNvPr id="38" name="Resim 37">
            <a:extLst>
              <a:ext uri="{FF2B5EF4-FFF2-40B4-BE49-F238E27FC236}">
                <a16:creationId xmlns="" xmlns:a16="http://schemas.microsoft.com/office/drawing/2014/main" id="{8D72DFD8-5139-8DB8-9594-19C550E988EA}"/>
              </a:ext>
            </a:extLst>
          </p:cNvPr>
          <p:cNvPicPr>
            <a:picLocks noChangeAspect="1"/>
          </p:cNvPicPr>
          <p:nvPr/>
        </p:nvPicPr>
        <p:blipFill>
          <a:blip r:embed="rId3"/>
          <a:stretch>
            <a:fillRect/>
          </a:stretch>
        </p:blipFill>
        <p:spPr>
          <a:xfrm>
            <a:off x="6147222" y="1303041"/>
            <a:ext cx="788985" cy="788985"/>
          </a:xfrm>
          <a:prstGeom prst="rect">
            <a:avLst/>
          </a:prstGeom>
        </p:spPr>
      </p:pic>
      <p:sp>
        <p:nvSpPr>
          <p:cNvPr id="39" name="Metin kutusu 38">
            <a:extLst>
              <a:ext uri="{FF2B5EF4-FFF2-40B4-BE49-F238E27FC236}">
                <a16:creationId xmlns="" xmlns:a16="http://schemas.microsoft.com/office/drawing/2014/main" id="{32D5EB5A-7472-57DF-F331-DFDEF50C6806}"/>
              </a:ext>
            </a:extLst>
          </p:cNvPr>
          <p:cNvSpPr txBox="1"/>
          <p:nvPr/>
        </p:nvSpPr>
        <p:spPr>
          <a:xfrm>
            <a:off x="5979668" y="2155779"/>
            <a:ext cx="1124092" cy="646331"/>
          </a:xfrm>
          <a:prstGeom prst="rect">
            <a:avLst/>
          </a:prstGeom>
          <a:noFill/>
        </p:spPr>
        <p:txBody>
          <a:bodyPr wrap="square" rtlCol="0">
            <a:spAutoFit/>
          </a:bodyPr>
          <a:lstStyle/>
          <a:p>
            <a:pPr algn="ctr"/>
            <a:r>
              <a:rPr lang="tr-TR" sz="900" dirty="0">
                <a:latin typeface="Effra Light" panose="020B0403020203020204" pitchFamily="34" charset="0"/>
                <a:cs typeface="Effra Light" panose="020B0403020203020204" pitchFamily="34" charset="0"/>
              </a:rPr>
              <a:t>T.C. Aile, Çalışma ve Sosyal Hizmetler Bakanlığı</a:t>
            </a:r>
          </a:p>
        </p:txBody>
      </p:sp>
      <p:sp>
        <p:nvSpPr>
          <p:cNvPr id="41" name="Metin kutusu 40">
            <a:extLst>
              <a:ext uri="{FF2B5EF4-FFF2-40B4-BE49-F238E27FC236}">
                <a16:creationId xmlns="" xmlns:a16="http://schemas.microsoft.com/office/drawing/2014/main" id="{701E7364-CDE1-2099-58A0-A3006B6263DF}"/>
              </a:ext>
            </a:extLst>
          </p:cNvPr>
          <p:cNvSpPr txBox="1"/>
          <p:nvPr/>
        </p:nvSpPr>
        <p:spPr>
          <a:xfrm>
            <a:off x="6837311" y="2190283"/>
            <a:ext cx="1473199" cy="369332"/>
          </a:xfrm>
          <a:prstGeom prst="rect">
            <a:avLst/>
          </a:prstGeom>
          <a:noFill/>
        </p:spPr>
        <p:txBody>
          <a:bodyPr wrap="square" rtlCol="0">
            <a:spAutoFit/>
          </a:bodyPr>
          <a:lstStyle/>
          <a:p>
            <a:pPr algn="ctr"/>
            <a:r>
              <a:rPr lang="tr-TR" sz="900" dirty="0">
                <a:latin typeface="Effra Light" panose="020B0403020203020204" pitchFamily="34" charset="0"/>
                <a:cs typeface="Effra Light" panose="020B0403020203020204" pitchFamily="34" charset="0"/>
              </a:rPr>
              <a:t>Bursa Büyükşehir Belediyesi</a:t>
            </a:r>
          </a:p>
        </p:txBody>
      </p:sp>
      <p:pic>
        <p:nvPicPr>
          <p:cNvPr id="19" name="Resim 18">
            <a:extLst>
              <a:ext uri="{FF2B5EF4-FFF2-40B4-BE49-F238E27FC236}">
                <a16:creationId xmlns="" xmlns:a16="http://schemas.microsoft.com/office/drawing/2014/main" id="{266B2373-66B7-0DDC-9211-ACDEA476ADD0}"/>
              </a:ext>
            </a:extLst>
          </p:cNvPr>
          <p:cNvPicPr>
            <a:picLocks noChangeAspect="1"/>
          </p:cNvPicPr>
          <p:nvPr/>
        </p:nvPicPr>
        <p:blipFill>
          <a:blip r:embed="rId4"/>
          <a:stretch>
            <a:fillRect/>
          </a:stretch>
        </p:blipFill>
        <p:spPr>
          <a:xfrm>
            <a:off x="399597" y="4182704"/>
            <a:ext cx="881233" cy="891862"/>
          </a:xfrm>
          <a:prstGeom prst="rect">
            <a:avLst/>
          </a:prstGeom>
        </p:spPr>
      </p:pic>
      <p:pic>
        <p:nvPicPr>
          <p:cNvPr id="23" name="Resim 22">
            <a:extLst>
              <a:ext uri="{FF2B5EF4-FFF2-40B4-BE49-F238E27FC236}">
                <a16:creationId xmlns="" xmlns:a16="http://schemas.microsoft.com/office/drawing/2014/main" id="{B271FDCE-7725-A55F-4F06-9D6381183381}"/>
              </a:ext>
            </a:extLst>
          </p:cNvPr>
          <p:cNvPicPr>
            <a:picLocks noChangeAspect="1"/>
          </p:cNvPicPr>
          <p:nvPr/>
        </p:nvPicPr>
        <p:blipFill>
          <a:blip r:embed="rId5"/>
          <a:stretch>
            <a:fillRect/>
          </a:stretch>
        </p:blipFill>
        <p:spPr>
          <a:xfrm>
            <a:off x="399597" y="5358190"/>
            <a:ext cx="881233" cy="891862"/>
          </a:xfrm>
          <a:prstGeom prst="rect">
            <a:avLst/>
          </a:prstGeom>
        </p:spPr>
      </p:pic>
      <p:pic>
        <p:nvPicPr>
          <p:cNvPr id="25" name="Resim 24">
            <a:extLst>
              <a:ext uri="{FF2B5EF4-FFF2-40B4-BE49-F238E27FC236}">
                <a16:creationId xmlns="" xmlns:a16="http://schemas.microsoft.com/office/drawing/2014/main" id="{A1CDBE2A-8F6B-1ACE-80C9-004511EC6DF1}"/>
              </a:ext>
            </a:extLst>
          </p:cNvPr>
          <p:cNvPicPr>
            <a:picLocks noChangeAspect="1"/>
          </p:cNvPicPr>
          <p:nvPr/>
        </p:nvPicPr>
        <p:blipFill>
          <a:blip r:embed="rId6"/>
          <a:stretch>
            <a:fillRect/>
          </a:stretch>
        </p:blipFill>
        <p:spPr>
          <a:xfrm>
            <a:off x="3263618" y="4180773"/>
            <a:ext cx="881233" cy="891862"/>
          </a:xfrm>
          <a:prstGeom prst="rect">
            <a:avLst/>
          </a:prstGeom>
        </p:spPr>
      </p:pic>
      <p:pic>
        <p:nvPicPr>
          <p:cNvPr id="27" name="Resim 26">
            <a:extLst>
              <a:ext uri="{FF2B5EF4-FFF2-40B4-BE49-F238E27FC236}">
                <a16:creationId xmlns="" xmlns:a16="http://schemas.microsoft.com/office/drawing/2014/main" id="{E48B05BE-B4D1-A329-C32F-7A327102DF81}"/>
              </a:ext>
            </a:extLst>
          </p:cNvPr>
          <p:cNvPicPr>
            <a:picLocks noChangeAspect="1"/>
          </p:cNvPicPr>
          <p:nvPr/>
        </p:nvPicPr>
        <p:blipFill>
          <a:blip r:embed="rId7"/>
          <a:stretch>
            <a:fillRect/>
          </a:stretch>
        </p:blipFill>
        <p:spPr>
          <a:xfrm>
            <a:off x="3263619" y="5358190"/>
            <a:ext cx="881233" cy="891862"/>
          </a:xfrm>
          <a:prstGeom prst="rect">
            <a:avLst/>
          </a:prstGeom>
        </p:spPr>
      </p:pic>
      <p:pic>
        <p:nvPicPr>
          <p:cNvPr id="31" name="Resim 30">
            <a:extLst>
              <a:ext uri="{FF2B5EF4-FFF2-40B4-BE49-F238E27FC236}">
                <a16:creationId xmlns="" xmlns:a16="http://schemas.microsoft.com/office/drawing/2014/main" id="{AE671804-7B19-8F7B-8F27-453CA188CEEB}"/>
              </a:ext>
            </a:extLst>
          </p:cNvPr>
          <p:cNvPicPr>
            <a:picLocks noChangeAspect="1"/>
          </p:cNvPicPr>
          <p:nvPr/>
        </p:nvPicPr>
        <p:blipFill>
          <a:blip r:embed="rId8"/>
          <a:stretch>
            <a:fillRect/>
          </a:stretch>
        </p:blipFill>
        <p:spPr>
          <a:xfrm>
            <a:off x="6127644" y="2999138"/>
            <a:ext cx="881233" cy="891862"/>
          </a:xfrm>
          <a:prstGeom prst="rect">
            <a:avLst/>
          </a:prstGeom>
        </p:spPr>
      </p:pic>
      <p:pic>
        <p:nvPicPr>
          <p:cNvPr id="33" name="Resim 32">
            <a:extLst>
              <a:ext uri="{FF2B5EF4-FFF2-40B4-BE49-F238E27FC236}">
                <a16:creationId xmlns="" xmlns:a16="http://schemas.microsoft.com/office/drawing/2014/main" id="{E3616BB0-30AB-42DD-2629-CC3FE4DBEE15}"/>
              </a:ext>
            </a:extLst>
          </p:cNvPr>
          <p:cNvPicPr>
            <a:picLocks noChangeAspect="1"/>
          </p:cNvPicPr>
          <p:nvPr/>
        </p:nvPicPr>
        <p:blipFill>
          <a:blip r:embed="rId9"/>
          <a:stretch>
            <a:fillRect/>
          </a:stretch>
        </p:blipFill>
        <p:spPr>
          <a:xfrm>
            <a:off x="6118863" y="4185883"/>
            <a:ext cx="881233" cy="891862"/>
          </a:xfrm>
          <a:prstGeom prst="rect">
            <a:avLst/>
          </a:prstGeom>
        </p:spPr>
      </p:pic>
      <p:pic>
        <p:nvPicPr>
          <p:cNvPr id="35" name="Resim 34">
            <a:extLst>
              <a:ext uri="{FF2B5EF4-FFF2-40B4-BE49-F238E27FC236}">
                <a16:creationId xmlns="" xmlns:a16="http://schemas.microsoft.com/office/drawing/2014/main" id="{D3544293-E59E-E48F-E748-A1891D9A5515}"/>
              </a:ext>
            </a:extLst>
          </p:cNvPr>
          <p:cNvPicPr>
            <a:picLocks noChangeAspect="1"/>
          </p:cNvPicPr>
          <p:nvPr/>
        </p:nvPicPr>
        <p:blipFill>
          <a:blip r:embed="rId10"/>
          <a:stretch>
            <a:fillRect/>
          </a:stretch>
        </p:blipFill>
        <p:spPr>
          <a:xfrm>
            <a:off x="6129194" y="5358190"/>
            <a:ext cx="881233" cy="891862"/>
          </a:xfrm>
          <a:prstGeom prst="rect">
            <a:avLst/>
          </a:prstGeom>
        </p:spPr>
      </p:pic>
      <p:sp>
        <p:nvSpPr>
          <p:cNvPr id="42" name="İçerik Yer Tutucusu 2">
            <a:extLst>
              <a:ext uri="{FF2B5EF4-FFF2-40B4-BE49-F238E27FC236}">
                <a16:creationId xmlns="" xmlns:a16="http://schemas.microsoft.com/office/drawing/2014/main" id="{16C9950C-C8B7-E9D6-E633-8FDDB3D4136A}"/>
              </a:ext>
            </a:extLst>
          </p:cNvPr>
          <p:cNvSpPr txBox="1">
            <a:spLocks/>
          </p:cNvSpPr>
          <p:nvPr/>
        </p:nvSpPr>
        <p:spPr>
          <a:xfrm>
            <a:off x="1361052" y="5358190"/>
            <a:ext cx="1696120" cy="891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1pPr>
            <a:lvl2pPr marL="6858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2pPr>
            <a:lvl3pPr marL="11430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000" dirty="0">
                <a:solidFill>
                  <a:srgbClr val="000000"/>
                </a:solidFill>
              </a:rPr>
              <a:t>Kız ve erkek çocuklarının ilköğretime hazırlığı için kaliteli okul öncesi eğitimine, kadın ve erkeklerin kaliteli teknik eğitim ile mesleki eğitime erişimleri.</a:t>
            </a:r>
            <a:endParaRPr lang="tr-TR" sz="1000" dirty="0"/>
          </a:p>
        </p:txBody>
      </p:sp>
      <p:sp>
        <p:nvSpPr>
          <p:cNvPr id="47" name="İçerik Yer Tutucusu 2">
            <a:extLst>
              <a:ext uri="{FF2B5EF4-FFF2-40B4-BE49-F238E27FC236}">
                <a16:creationId xmlns="" xmlns:a16="http://schemas.microsoft.com/office/drawing/2014/main" id="{12FCF368-5CC4-D330-FCB8-F58E30F359ED}"/>
              </a:ext>
            </a:extLst>
          </p:cNvPr>
          <p:cNvSpPr txBox="1">
            <a:spLocks/>
          </p:cNvSpPr>
          <p:nvPr/>
        </p:nvSpPr>
        <p:spPr>
          <a:xfrm>
            <a:off x="4359778" y="4178664"/>
            <a:ext cx="1513305" cy="891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1pPr>
            <a:lvl2pPr marL="6858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2pPr>
            <a:lvl3pPr marL="11430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000" dirty="0">
                <a:effectLst/>
              </a:rPr>
              <a:t>Cinsiyet temelinde ayrımcılık yapmama ve eşitliği uygulama, güçlendirme ve teşvik etme</a:t>
            </a:r>
            <a:endParaRPr lang="tr-TR" sz="1000" dirty="0"/>
          </a:p>
        </p:txBody>
      </p:sp>
      <p:sp>
        <p:nvSpPr>
          <p:cNvPr id="48" name="İçerik Yer Tutucusu 2">
            <a:extLst>
              <a:ext uri="{FF2B5EF4-FFF2-40B4-BE49-F238E27FC236}">
                <a16:creationId xmlns="" xmlns:a16="http://schemas.microsoft.com/office/drawing/2014/main" id="{683C2744-22AB-786B-4F48-447664BB2C38}"/>
              </a:ext>
            </a:extLst>
          </p:cNvPr>
          <p:cNvSpPr txBox="1">
            <a:spLocks/>
          </p:cNvSpPr>
          <p:nvPr/>
        </p:nvSpPr>
        <p:spPr>
          <a:xfrm>
            <a:off x="4338810" y="5314260"/>
            <a:ext cx="1534273" cy="891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1pPr>
            <a:lvl2pPr marL="6858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2pPr>
            <a:lvl3pPr marL="11430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000" dirty="0"/>
              <a:t>G</a:t>
            </a:r>
            <a:r>
              <a:rPr lang="tr-TR" sz="1000" dirty="0">
                <a:effectLst/>
              </a:rPr>
              <a:t>ençler ve engelliler de dâhil bütün kadın ve erkeklerin tam ve üretken istihdama ve insana yakışır işlere erişimleri için eğitimler</a:t>
            </a:r>
            <a:endParaRPr lang="tr-TR" sz="1000" dirty="0"/>
          </a:p>
        </p:txBody>
      </p:sp>
      <p:sp>
        <p:nvSpPr>
          <p:cNvPr id="49" name="İçerik Yer Tutucusu 2">
            <a:extLst>
              <a:ext uri="{FF2B5EF4-FFF2-40B4-BE49-F238E27FC236}">
                <a16:creationId xmlns="" xmlns:a16="http://schemas.microsoft.com/office/drawing/2014/main" id="{3018B69F-6C2D-BCD7-26FB-23A035C44AC0}"/>
              </a:ext>
            </a:extLst>
          </p:cNvPr>
          <p:cNvSpPr txBox="1">
            <a:spLocks/>
          </p:cNvSpPr>
          <p:nvPr/>
        </p:nvSpPr>
        <p:spPr>
          <a:xfrm>
            <a:off x="7072413" y="2967666"/>
            <a:ext cx="1601602" cy="1135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1pPr>
            <a:lvl2pPr marL="6858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2pPr>
            <a:lvl3pPr marL="11430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000" dirty="0"/>
              <a:t>Y</a:t>
            </a:r>
            <a:r>
              <a:rPr lang="tr-TR" sz="1000" dirty="0">
                <a:effectLst/>
              </a:rPr>
              <a:t>aşa, cinsiyete, ırka ya da başka bir statüye bakılmaksızın herkesin güçlendirilmesi ve ekonomik olarak kapsanmasının desteklenmesi</a:t>
            </a:r>
            <a:endParaRPr lang="tr-TR" sz="1000" dirty="0"/>
          </a:p>
        </p:txBody>
      </p:sp>
      <p:sp>
        <p:nvSpPr>
          <p:cNvPr id="50" name="İçerik Yer Tutucusu 2">
            <a:extLst>
              <a:ext uri="{FF2B5EF4-FFF2-40B4-BE49-F238E27FC236}">
                <a16:creationId xmlns="" xmlns:a16="http://schemas.microsoft.com/office/drawing/2014/main" id="{94B19455-2F00-C11C-4134-27C6697A4B03}"/>
              </a:ext>
            </a:extLst>
          </p:cNvPr>
          <p:cNvSpPr txBox="1">
            <a:spLocks/>
          </p:cNvSpPr>
          <p:nvPr/>
        </p:nvSpPr>
        <p:spPr>
          <a:xfrm>
            <a:off x="1361052" y="4178664"/>
            <a:ext cx="1513305" cy="891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1pPr>
            <a:lvl2pPr marL="6858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2pPr>
            <a:lvl3pPr marL="11430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000" dirty="0">
                <a:effectLst/>
              </a:rPr>
              <a:t>Yoksullar ve kırılgan durumdaki insanlar olmak üzere, herkesin ekonomik kaynaklara ulaşmada eşitliği</a:t>
            </a:r>
            <a:endParaRPr lang="tr-TR" sz="1000" dirty="0"/>
          </a:p>
        </p:txBody>
      </p:sp>
      <p:sp>
        <p:nvSpPr>
          <p:cNvPr id="51" name="İçerik Yer Tutucusu 2">
            <a:extLst>
              <a:ext uri="{FF2B5EF4-FFF2-40B4-BE49-F238E27FC236}">
                <a16:creationId xmlns="" xmlns:a16="http://schemas.microsoft.com/office/drawing/2014/main" id="{F568C25D-75B4-865B-5432-487F1E9E710F}"/>
              </a:ext>
            </a:extLst>
          </p:cNvPr>
          <p:cNvSpPr txBox="1">
            <a:spLocks/>
          </p:cNvSpPr>
          <p:nvPr/>
        </p:nvSpPr>
        <p:spPr>
          <a:xfrm>
            <a:off x="7008877" y="4178664"/>
            <a:ext cx="1601602" cy="891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1pPr>
            <a:lvl2pPr marL="6858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2pPr>
            <a:lvl3pPr marL="11430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000" dirty="0">
                <a:effectLst/>
              </a:rPr>
              <a:t>Cinsiyet, yaş ya da engellilikten bağımsız kamu alanlarına erişimleri</a:t>
            </a:r>
            <a:endParaRPr lang="tr-TR" sz="1000" dirty="0"/>
          </a:p>
        </p:txBody>
      </p:sp>
      <p:sp>
        <p:nvSpPr>
          <p:cNvPr id="52" name="İçerik Yer Tutucusu 2">
            <a:extLst>
              <a:ext uri="{FF2B5EF4-FFF2-40B4-BE49-F238E27FC236}">
                <a16:creationId xmlns="" xmlns:a16="http://schemas.microsoft.com/office/drawing/2014/main" id="{AB6D04BF-7B37-B76B-8CE7-4D7A866B3AD5}"/>
              </a:ext>
            </a:extLst>
          </p:cNvPr>
          <p:cNvSpPr txBox="1">
            <a:spLocks/>
          </p:cNvSpPr>
          <p:nvPr/>
        </p:nvSpPr>
        <p:spPr>
          <a:xfrm>
            <a:off x="7008877" y="5335721"/>
            <a:ext cx="1601602" cy="891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1pPr>
            <a:lvl2pPr marL="6858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2pPr>
            <a:lvl3pPr marL="11430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000" dirty="0">
                <a:effectLst/>
              </a:rPr>
              <a:t>Ortaklıkların deneyim ve kaynak sağlama paydasında birleşmesi</a:t>
            </a:r>
            <a:endParaRPr lang="tr-TR" sz="1000" dirty="0"/>
          </a:p>
        </p:txBody>
      </p:sp>
      <p:sp>
        <p:nvSpPr>
          <p:cNvPr id="4" name="İçerik Yer Tutucusu 2">
            <a:extLst>
              <a:ext uri="{FF2B5EF4-FFF2-40B4-BE49-F238E27FC236}">
                <a16:creationId xmlns="" xmlns:a16="http://schemas.microsoft.com/office/drawing/2014/main" id="{00EF8E3E-2C23-B240-C884-BEBE993C6B73}"/>
              </a:ext>
            </a:extLst>
          </p:cNvPr>
          <p:cNvSpPr txBox="1">
            <a:spLocks/>
          </p:cNvSpPr>
          <p:nvPr/>
        </p:nvSpPr>
        <p:spPr>
          <a:xfrm>
            <a:off x="399598" y="1850866"/>
            <a:ext cx="5473486" cy="23277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1pPr>
            <a:lvl2pPr marL="6858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2pPr>
            <a:lvl3pPr marL="11430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tr-TR" sz="1000" dirty="0"/>
              <a:t>UEDAŞ’ın kaynağının olmadığı hizmetler, ortaklıklar aracılığıyla yürütülecek. </a:t>
            </a:r>
          </a:p>
          <a:p>
            <a:pPr algn="just">
              <a:lnSpc>
                <a:spcPct val="100000"/>
              </a:lnSpc>
            </a:pPr>
            <a:r>
              <a:rPr lang="tr-TR" sz="1000" dirty="0"/>
              <a:t>Aile, Çalışma ve Sosyal Hizmetler Bakanlığı’nın yönlendireceği psikolog, pedagog ve aile danışmanları ile bu hizmetleri sağlayacağız. Atölyede verilecek mesleki eğitimler için Türkiye’nin her ilinde var olan ve devlet destekli sürdürülen Mesleki Eğitim Merkezleri ile ortaklıklar yürütülecek. Verilen eğitimler hem Milli Eğitim Bakanlığı onaylı olacak hem de sonrasında sertifika sağlanabilecek. Bu sayede bölgede işini kaybeden eğitmenlerin de istihdamına olanak tanınmış olacak. Aynı zamanda eğitim merkezleri çalışmaya başladıktan sonra Kadın Emeğini Değerlendirme Vakfı ile üretilen ürünlerin pazara açılması adına ortaklık geliştirilecek. Süreç içerisinde tüm atölyeler için yerel STK’larla iletişime geçilerek ilgili alanlarda ortaklıklar planlanacak. Sanat ve oyun atölyeleri de dahil olmak üzere tüm faaliyetler, deprem bölgesi öncelikli olacak şekilde gönüllü eğitmenlerle yürütülecektir. </a:t>
            </a:r>
          </a:p>
          <a:p>
            <a:pPr algn="just">
              <a:lnSpc>
                <a:spcPct val="100000"/>
              </a:lnSpc>
            </a:pPr>
            <a:r>
              <a:rPr lang="tr-TR" sz="1000" dirty="0"/>
              <a:t>Projenin başından sonuna kadar kurulum ve inşaat dahil tüm süreçler, iletişim ve algı çalışmaları Kurumsal İletişim Direktörlüğü tarafından yürütülecektir.</a:t>
            </a:r>
          </a:p>
          <a:p>
            <a:pPr marL="0" indent="0" algn="just">
              <a:lnSpc>
                <a:spcPct val="100000"/>
              </a:lnSpc>
              <a:buNone/>
            </a:pPr>
            <a:r>
              <a:rPr lang="tr-TR" sz="1000" dirty="0"/>
              <a:t/>
            </a:r>
            <a:br>
              <a:rPr lang="tr-TR" sz="1000" dirty="0"/>
            </a:br>
            <a:endParaRPr lang="tr-TR" sz="1000" dirty="0"/>
          </a:p>
        </p:txBody>
      </p:sp>
      <p:pic>
        <p:nvPicPr>
          <p:cNvPr id="26" name="Picture 2" descr="D:\Users\100900\Desktop\download.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89120" y="1319549"/>
            <a:ext cx="785575" cy="785575"/>
          </a:xfrm>
          <a:prstGeom prst="rect">
            <a:avLst/>
          </a:prstGeom>
          <a:noFill/>
          <a:extLst>
            <a:ext uri="{909E8E84-426E-40DD-AFC4-6F175D3DCCD1}">
              <a14:hiddenFill xmlns:a14="http://schemas.microsoft.com/office/drawing/2010/main">
                <a:solidFill>
                  <a:srgbClr val="FFFFFF"/>
                </a:solidFill>
              </a14:hiddenFill>
            </a:ext>
          </a:extLst>
        </p:spPr>
      </p:pic>
      <p:sp>
        <p:nvSpPr>
          <p:cNvPr id="28" name="Metin kutusu 27">
            <a:extLst>
              <a:ext uri="{FF2B5EF4-FFF2-40B4-BE49-F238E27FC236}">
                <a16:creationId xmlns="" xmlns:a16="http://schemas.microsoft.com/office/drawing/2014/main" id="{32D5EB5A-7472-57DF-F331-DFDEF50C6806}"/>
              </a:ext>
            </a:extLst>
          </p:cNvPr>
          <p:cNvSpPr txBox="1"/>
          <p:nvPr/>
        </p:nvSpPr>
        <p:spPr>
          <a:xfrm>
            <a:off x="7926723" y="2227283"/>
            <a:ext cx="1161163" cy="215444"/>
          </a:xfrm>
          <a:prstGeom prst="rect">
            <a:avLst/>
          </a:prstGeom>
          <a:noFill/>
        </p:spPr>
        <p:txBody>
          <a:bodyPr wrap="square" rtlCol="0">
            <a:spAutoFit/>
          </a:bodyPr>
          <a:lstStyle/>
          <a:p>
            <a:pPr algn="ctr"/>
            <a:r>
              <a:rPr lang="tr-TR" sz="800" dirty="0" smtClean="0">
                <a:latin typeface="Effra Light" panose="020B0403020203020204" pitchFamily="34" charset="0"/>
                <a:cs typeface="Effra Light" panose="020B0403020203020204" pitchFamily="34" charset="0"/>
              </a:rPr>
              <a:t>Uludağ Üniversitesi</a:t>
            </a:r>
            <a:endParaRPr lang="tr-TR" sz="800" dirty="0">
              <a:latin typeface="Effra Light" panose="020B0403020203020204" pitchFamily="34" charset="0"/>
              <a:cs typeface="Effra Light" panose="020B0403020203020204" pitchFamily="34" charset="0"/>
            </a:endParaRPr>
          </a:p>
        </p:txBody>
      </p:sp>
    </p:spTree>
    <p:extLst>
      <p:ext uri="{BB962C8B-B14F-4D97-AF65-F5344CB8AC3E}">
        <p14:creationId xmlns:p14="http://schemas.microsoft.com/office/powerpoint/2010/main" val="3778487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07D0269-C1CD-97CA-0D89-585F679D0528}"/>
              </a:ext>
            </a:extLst>
          </p:cNvPr>
          <p:cNvSpPr>
            <a:spLocks noGrp="1"/>
          </p:cNvSpPr>
          <p:nvPr>
            <p:ph type="title"/>
          </p:nvPr>
        </p:nvSpPr>
        <p:spPr/>
        <p:txBody>
          <a:bodyPr/>
          <a:lstStyle/>
          <a:p>
            <a:r>
              <a:rPr lang="tr-TR" dirty="0"/>
              <a:t>Proje Hedefleri</a:t>
            </a:r>
          </a:p>
        </p:txBody>
      </p:sp>
      <p:sp>
        <p:nvSpPr>
          <p:cNvPr id="4" name="Slayt Numarası Yer Tutucusu 3">
            <a:extLst>
              <a:ext uri="{FF2B5EF4-FFF2-40B4-BE49-F238E27FC236}">
                <a16:creationId xmlns="" xmlns:a16="http://schemas.microsoft.com/office/drawing/2014/main" id="{C581D617-57FA-2391-9D45-F80564D0E608}"/>
              </a:ext>
            </a:extLst>
          </p:cNvPr>
          <p:cNvSpPr>
            <a:spLocks noGrp="1"/>
          </p:cNvSpPr>
          <p:nvPr>
            <p:ph type="sldNum" sz="quarter" idx="12"/>
          </p:nvPr>
        </p:nvSpPr>
        <p:spPr/>
        <p:txBody>
          <a:bodyPr/>
          <a:lstStyle/>
          <a:p>
            <a:fld id="{2B19C552-EFCF-6C45-B96D-CD3C9379F80B}" type="slidenum">
              <a:rPr lang="tr-TR" smtClean="0"/>
              <a:t>5</a:t>
            </a:fld>
            <a:endParaRPr lang="tr-TR"/>
          </a:p>
        </p:txBody>
      </p:sp>
      <p:sp>
        <p:nvSpPr>
          <p:cNvPr id="14" name="İçerik Yer Tutucusu 13">
            <a:extLst>
              <a:ext uri="{FF2B5EF4-FFF2-40B4-BE49-F238E27FC236}">
                <a16:creationId xmlns="" xmlns:a16="http://schemas.microsoft.com/office/drawing/2014/main" id="{88055E42-97C2-5964-3B32-C81B8F752A9E}"/>
              </a:ext>
            </a:extLst>
          </p:cNvPr>
          <p:cNvSpPr>
            <a:spLocks noGrp="1"/>
          </p:cNvSpPr>
          <p:nvPr>
            <p:ph idx="1"/>
          </p:nvPr>
        </p:nvSpPr>
        <p:spPr>
          <a:xfrm>
            <a:off x="277920" y="1585031"/>
            <a:ext cx="8237429" cy="4694999"/>
          </a:xfrm>
        </p:spPr>
        <p:txBody>
          <a:bodyPr>
            <a:normAutofit fontScale="92500" lnSpcReduction="10000"/>
          </a:bodyPr>
          <a:lstStyle/>
          <a:p>
            <a:pPr marL="0" indent="0">
              <a:buNone/>
            </a:pPr>
            <a:r>
              <a:rPr lang="tr-TR" u="none" strike="noStrike" dirty="0">
                <a:solidFill>
                  <a:srgbClr val="000000"/>
                </a:solidFill>
                <a:effectLst/>
              </a:rPr>
              <a:t>Hatay'daki çocuk, genç ve yetişkinlerin depremin negatif sosyal etkilerini hafifletmeye yönelik çalışmalarla hayata geri kazandırılmasını sağlamak amacıyla yürütülen projede;</a:t>
            </a:r>
            <a:endParaRPr lang="tr-TR" dirty="0">
              <a:solidFill>
                <a:srgbClr val="000000"/>
              </a:solidFill>
              <a:effectLst/>
            </a:endParaRPr>
          </a:p>
          <a:p>
            <a:pPr marL="0" indent="0">
              <a:buNone/>
            </a:pPr>
            <a:r>
              <a:rPr lang="tr-TR" b="1" u="none" strike="noStrike" dirty="0">
                <a:solidFill>
                  <a:srgbClr val="000000"/>
                </a:solidFill>
                <a:effectLst/>
              </a:rPr>
              <a:t>Bursa Büyükşehir Belediyesi'nin Hatay / Antakya’da </a:t>
            </a:r>
            <a:r>
              <a:rPr lang="tr-TR" u="none" strike="noStrike" dirty="0">
                <a:solidFill>
                  <a:srgbClr val="000000"/>
                </a:solidFill>
                <a:effectLst/>
              </a:rPr>
              <a:t>kurduğu 879 </a:t>
            </a:r>
            <a:r>
              <a:rPr lang="tr-TR" u="none" strike="noStrike" dirty="0" err="1">
                <a:solidFill>
                  <a:srgbClr val="000000"/>
                </a:solidFill>
                <a:effectLst/>
              </a:rPr>
              <a:t>konteynerli</a:t>
            </a:r>
            <a:r>
              <a:rPr lang="tr-TR" u="none" strike="noStrike" dirty="0">
                <a:solidFill>
                  <a:srgbClr val="000000"/>
                </a:solidFill>
                <a:effectLst/>
              </a:rPr>
              <a:t> kente yerleştirilmek üzere, </a:t>
            </a:r>
            <a:r>
              <a:rPr lang="tr-TR" b="1" dirty="0">
                <a:solidFill>
                  <a:srgbClr val="000000"/>
                </a:solidFill>
              </a:rPr>
              <a:t>7</a:t>
            </a:r>
            <a:r>
              <a:rPr lang="tr-TR" b="1" u="none" strike="noStrike" dirty="0">
                <a:solidFill>
                  <a:srgbClr val="000000"/>
                </a:solidFill>
                <a:effectLst/>
              </a:rPr>
              <a:t>00x300 cm</a:t>
            </a:r>
            <a:r>
              <a:rPr lang="tr-TR" u="none" strike="noStrike" dirty="0">
                <a:solidFill>
                  <a:srgbClr val="000000"/>
                </a:solidFill>
                <a:effectLst/>
              </a:rPr>
              <a:t> ölçülerindeki </a:t>
            </a:r>
            <a:r>
              <a:rPr lang="tr-TR" b="1" u="none" strike="noStrike" dirty="0">
                <a:solidFill>
                  <a:srgbClr val="000000"/>
                </a:solidFill>
                <a:effectLst/>
              </a:rPr>
              <a:t>9 konteynerin</a:t>
            </a:r>
            <a:r>
              <a:rPr lang="tr-TR" u="none" strike="noStrike" dirty="0">
                <a:solidFill>
                  <a:srgbClr val="000000"/>
                </a:solidFill>
                <a:effectLst/>
              </a:rPr>
              <a:t> kampüs hizmetine açılması. Başlangıçtan itibaren </a:t>
            </a:r>
            <a:r>
              <a:rPr lang="tr-TR" b="1" u="none" strike="noStrike" dirty="0">
                <a:solidFill>
                  <a:srgbClr val="000000"/>
                </a:solidFill>
                <a:effectLst/>
              </a:rPr>
              <a:t>18 aylık süre </a:t>
            </a:r>
            <a:r>
              <a:rPr lang="tr-TR" u="none" strike="noStrike" dirty="0">
                <a:solidFill>
                  <a:srgbClr val="000000"/>
                </a:solidFill>
                <a:effectLst/>
              </a:rPr>
              <a:t>ile hizmet vermesi öngörülen projenin sağladığı fayda ve gidişatın uygunluğuna göre hizmet süresinin uzatılması yeniden değerlendirilecektir. Bununla birlikte;</a:t>
            </a:r>
            <a:endParaRPr lang="tr-TR" dirty="0">
              <a:solidFill>
                <a:srgbClr val="000000"/>
              </a:solidFill>
              <a:effectLst/>
            </a:endParaRPr>
          </a:p>
          <a:p>
            <a:r>
              <a:rPr lang="tr-TR" u="none" strike="noStrike" dirty="0">
                <a:solidFill>
                  <a:srgbClr val="000000"/>
                </a:solidFill>
                <a:effectLst/>
              </a:rPr>
              <a:t>Mesleki eğitim alan depremzedelerin 18 aylık süre ile eğitimlerini uygulayabilecekleri mesleklere yerleştirilmesi,</a:t>
            </a:r>
            <a:endParaRPr lang="tr-TR" dirty="0"/>
          </a:p>
          <a:p>
            <a:r>
              <a:rPr lang="tr-TR" u="none" strike="noStrike" dirty="0">
                <a:solidFill>
                  <a:srgbClr val="000000"/>
                </a:solidFill>
                <a:effectLst/>
              </a:rPr>
              <a:t>Uzun vadede bölgede ihtiyaç duyulabilecek iş gücü ihtiyacının karşılanması için meslek edindirilmesi,</a:t>
            </a:r>
          </a:p>
          <a:p>
            <a:r>
              <a:rPr lang="tr-TR" dirty="0"/>
              <a:t>Danışmanlık hizmetleriyle deprem sonrası psikolojik etkilerin azaltılması,</a:t>
            </a:r>
          </a:p>
          <a:p>
            <a:r>
              <a:rPr lang="tr-TR" dirty="0"/>
              <a:t>Çocukların depremin yıkıcı etkilerinden sanatla ve eğitimle uzaklaştırılması,</a:t>
            </a:r>
          </a:p>
          <a:p>
            <a:r>
              <a:rPr lang="tr-TR" u="none" strike="noStrike" dirty="0">
                <a:solidFill>
                  <a:srgbClr val="000000"/>
                </a:solidFill>
                <a:effectLst/>
              </a:rPr>
              <a:t>Tüm projenin sürdürülebilir değerler gözetilerek gerçekleştirilmesi,</a:t>
            </a:r>
            <a:endParaRPr lang="tr-TR" dirty="0"/>
          </a:p>
          <a:p>
            <a:r>
              <a:rPr lang="tr-TR" u="none" strike="noStrike" dirty="0">
                <a:solidFill>
                  <a:srgbClr val="000000"/>
                </a:solidFill>
                <a:effectLst/>
              </a:rPr>
              <a:t>Ulusal basın ve SM nezdinde Uludağ Enerji'nin etki gücünün artırılması.</a:t>
            </a:r>
            <a:endParaRPr lang="tr-TR" dirty="0"/>
          </a:p>
          <a:p>
            <a:pPr marL="0" indent="0">
              <a:buNone/>
            </a:pPr>
            <a:endParaRPr lang="tr-TR" dirty="0"/>
          </a:p>
          <a:p>
            <a:pPr marL="0" indent="0">
              <a:buNone/>
            </a:pPr>
            <a:r>
              <a:rPr lang="tr-TR" sz="1300" b="1" dirty="0"/>
              <a:t>Zaman Çizelgesi</a:t>
            </a:r>
          </a:p>
          <a:p>
            <a:pPr marL="0" indent="0">
              <a:buNone/>
            </a:pPr>
            <a:r>
              <a:rPr lang="tr-TR" dirty="0">
                <a:effectLst/>
              </a:rPr>
              <a:t>Keşif Tarihi: 22 Mart 2023</a:t>
            </a:r>
          </a:p>
          <a:p>
            <a:pPr marL="0" indent="0">
              <a:buNone/>
            </a:pPr>
            <a:r>
              <a:rPr lang="tr-TR" dirty="0">
                <a:effectLst/>
              </a:rPr>
              <a:t>İnşaat Başlangıcı: 15 Nisan 2023</a:t>
            </a:r>
          </a:p>
          <a:p>
            <a:pPr marL="0" indent="0">
              <a:buNone/>
            </a:pPr>
            <a:r>
              <a:rPr lang="tr-TR" dirty="0">
                <a:effectLst/>
              </a:rPr>
              <a:t>Proje Başlangıcı: 15 Mayıs 2023</a:t>
            </a:r>
          </a:p>
          <a:p>
            <a:pPr marL="0" indent="0">
              <a:buNone/>
            </a:pPr>
            <a:r>
              <a:rPr lang="tr-TR" dirty="0">
                <a:effectLst/>
              </a:rPr>
              <a:t>Proje Bitişi: 15 Kasım 2024*</a:t>
            </a:r>
          </a:p>
          <a:p>
            <a:pPr marL="0" indent="0">
              <a:buNone/>
            </a:pPr>
            <a:endParaRPr lang="tr-TR" dirty="0">
              <a:effectLst/>
            </a:endParaRPr>
          </a:p>
          <a:p>
            <a:pPr marL="0" indent="0">
              <a:buNone/>
            </a:pPr>
            <a:r>
              <a:rPr lang="tr-TR" dirty="0">
                <a:effectLst/>
              </a:rPr>
              <a:t>* Planlanan proje bitiş tarihi, depremzedelerin eve dönüşlerinin sağlanması senaryosunda geçerli olacaktır. Bu süre uzatılabilir ya da erken tamamlanabilir.</a:t>
            </a:r>
          </a:p>
        </p:txBody>
      </p:sp>
    </p:spTree>
    <p:extLst>
      <p:ext uri="{BB962C8B-B14F-4D97-AF65-F5344CB8AC3E}">
        <p14:creationId xmlns:p14="http://schemas.microsoft.com/office/powerpoint/2010/main" val="2491635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61DB737-C9E5-4C23-6A44-93F184F59CEF}"/>
              </a:ext>
            </a:extLst>
          </p:cNvPr>
          <p:cNvSpPr>
            <a:spLocks noGrp="1"/>
          </p:cNvSpPr>
          <p:nvPr>
            <p:ph type="title"/>
          </p:nvPr>
        </p:nvSpPr>
        <p:spPr/>
        <p:txBody>
          <a:bodyPr/>
          <a:lstStyle/>
          <a:p>
            <a:r>
              <a:rPr lang="tr-TR" dirty="0"/>
              <a:t>Yerleşim Planı</a:t>
            </a:r>
          </a:p>
        </p:txBody>
      </p:sp>
      <p:sp>
        <p:nvSpPr>
          <p:cNvPr id="3" name="İçerik Yer Tutucusu 2">
            <a:extLst>
              <a:ext uri="{FF2B5EF4-FFF2-40B4-BE49-F238E27FC236}">
                <a16:creationId xmlns="" xmlns:a16="http://schemas.microsoft.com/office/drawing/2014/main" id="{19BA350E-5DC7-CE97-6A39-B8A5FC800790}"/>
              </a:ext>
            </a:extLst>
          </p:cNvPr>
          <p:cNvSpPr>
            <a:spLocks noGrp="1"/>
          </p:cNvSpPr>
          <p:nvPr>
            <p:ph idx="1"/>
          </p:nvPr>
        </p:nvSpPr>
        <p:spPr>
          <a:xfrm>
            <a:off x="277921" y="1452068"/>
            <a:ext cx="7886700" cy="591234"/>
          </a:xfrm>
        </p:spPr>
        <p:txBody>
          <a:bodyPr/>
          <a:lstStyle/>
          <a:p>
            <a:pPr marL="0" indent="0">
              <a:buNone/>
            </a:pPr>
            <a:r>
              <a:rPr lang="tr-TR" b="0" i="0" u="none" strike="noStrike" dirty="0">
                <a:solidFill>
                  <a:srgbClr val="000000"/>
                </a:solidFill>
                <a:effectLst/>
              </a:rPr>
              <a:t>Yaklaşık 540 m2'lik bir alana yarı kapalı U şeklinde 9 konteyner yerleştirerek, avluyu ve konteynerleri bölümlendireceğiz.</a:t>
            </a:r>
            <a:endParaRPr lang="tr-TR" dirty="0"/>
          </a:p>
        </p:txBody>
      </p:sp>
      <p:sp>
        <p:nvSpPr>
          <p:cNvPr id="4" name="Slayt Numarası Yer Tutucusu 3">
            <a:extLst>
              <a:ext uri="{FF2B5EF4-FFF2-40B4-BE49-F238E27FC236}">
                <a16:creationId xmlns="" xmlns:a16="http://schemas.microsoft.com/office/drawing/2014/main" id="{06F2920F-0D25-491E-2B56-7A88BB38BEB9}"/>
              </a:ext>
            </a:extLst>
          </p:cNvPr>
          <p:cNvSpPr>
            <a:spLocks noGrp="1"/>
          </p:cNvSpPr>
          <p:nvPr>
            <p:ph type="sldNum" sz="quarter" idx="12"/>
          </p:nvPr>
        </p:nvSpPr>
        <p:spPr/>
        <p:txBody>
          <a:bodyPr/>
          <a:lstStyle/>
          <a:p>
            <a:fld id="{2B19C552-EFCF-6C45-B96D-CD3C9379F80B}" type="slidenum">
              <a:rPr lang="tr-TR" smtClean="0"/>
              <a:t>6</a:t>
            </a:fld>
            <a:endParaRPr lang="tr-TR"/>
          </a:p>
        </p:txBody>
      </p:sp>
      <p:pic>
        <p:nvPicPr>
          <p:cNvPr id="1026" name="Picture 2" descr="D:\Users\100900\Desktop\Resi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600" y="1919287"/>
            <a:ext cx="6484938" cy="463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28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D707458-D1F1-08D0-B7A8-ECB2D9F96506}"/>
              </a:ext>
            </a:extLst>
          </p:cNvPr>
          <p:cNvSpPr>
            <a:spLocks noGrp="1"/>
          </p:cNvSpPr>
          <p:nvPr>
            <p:ph type="title"/>
          </p:nvPr>
        </p:nvSpPr>
        <p:spPr/>
        <p:txBody>
          <a:bodyPr/>
          <a:lstStyle/>
          <a:p>
            <a:r>
              <a:rPr lang="tr-TR" dirty="0"/>
              <a:t>Yerleşim Planı</a:t>
            </a:r>
          </a:p>
        </p:txBody>
      </p:sp>
      <p:pic>
        <p:nvPicPr>
          <p:cNvPr id="22" name="Picture 3" descr="D:\Users\100900\Downloads\KISIM 2-3-4-5_____UYDULU-page-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1792" y="2058353"/>
            <a:ext cx="5034090" cy="355707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D:\Users\100900\Downloads\KISIM 2-3-4-5_____UYDULU-page-00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582" t="26447" r="32404" b="50005"/>
          <a:stretch/>
        </p:blipFill>
        <p:spPr bwMode="auto">
          <a:xfrm rot="5400000">
            <a:off x="5320097" y="2520892"/>
            <a:ext cx="2533273" cy="2631994"/>
          </a:xfrm>
          <a:prstGeom prst="rect">
            <a:avLst/>
          </a:prstGeom>
          <a:ln w="127000" cap="sq">
            <a:solidFill>
              <a:schemeClr val="tx1">
                <a:lumMod val="75000"/>
                <a:lumOff val="2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cxnSp>
        <p:nvCxnSpPr>
          <p:cNvPr id="24" name="Düz Bağlayıcı 23"/>
          <p:cNvCxnSpPr/>
          <p:nvPr/>
        </p:nvCxnSpPr>
        <p:spPr>
          <a:xfrm flipV="1">
            <a:off x="2605177" y="2570253"/>
            <a:ext cx="2665559" cy="1372019"/>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Düz Bağlayıcı 24"/>
          <p:cNvCxnSpPr/>
          <p:nvPr/>
        </p:nvCxnSpPr>
        <p:spPr>
          <a:xfrm>
            <a:off x="2605177" y="4425351"/>
            <a:ext cx="2665559" cy="678175"/>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pic>
        <p:nvPicPr>
          <p:cNvPr id="7" name="Picture 2" descr="D:\Users\100900\Desktop\Resi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800124" y="3051686"/>
            <a:ext cx="808904" cy="611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294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D707458-D1F1-08D0-B7A8-ECB2D9F96506}"/>
              </a:ext>
            </a:extLst>
          </p:cNvPr>
          <p:cNvSpPr>
            <a:spLocks noGrp="1"/>
          </p:cNvSpPr>
          <p:nvPr>
            <p:ph type="title"/>
          </p:nvPr>
        </p:nvSpPr>
        <p:spPr/>
        <p:txBody>
          <a:bodyPr/>
          <a:lstStyle/>
          <a:p>
            <a:r>
              <a:rPr lang="tr-TR" dirty="0"/>
              <a:t>Örnek Kampüs Bölümlemesi</a:t>
            </a:r>
          </a:p>
        </p:txBody>
      </p:sp>
      <p:sp>
        <p:nvSpPr>
          <p:cNvPr id="3" name="İçerik Yer Tutucusu 2">
            <a:extLst>
              <a:ext uri="{FF2B5EF4-FFF2-40B4-BE49-F238E27FC236}">
                <a16:creationId xmlns="" xmlns:a16="http://schemas.microsoft.com/office/drawing/2014/main" id="{DD067C23-60DA-0D18-2C5F-20B8DFBA8788}"/>
              </a:ext>
            </a:extLst>
          </p:cNvPr>
          <p:cNvSpPr>
            <a:spLocks noGrp="1"/>
          </p:cNvSpPr>
          <p:nvPr>
            <p:ph idx="1"/>
          </p:nvPr>
        </p:nvSpPr>
        <p:spPr/>
        <p:txBody>
          <a:bodyPr/>
          <a:lstStyle/>
          <a:p>
            <a:pPr marL="0" indent="0">
              <a:buNone/>
            </a:pPr>
            <a:r>
              <a:rPr lang="tr-TR" b="1" dirty="0"/>
              <a:t>01 - PSİKOLOJİK DANIŞMANLIK</a:t>
            </a:r>
          </a:p>
          <a:p>
            <a:pPr marL="0" indent="0">
              <a:buNone/>
            </a:pPr>
            <a:r>
              <a:rPr lang="tr-TR" b="1" dirty="0"/>
              <a:t>02 - SANAT ATÖLYESİ</a:t>
            </a:r>
          </a:p>
          <a:p>
            <a:pPr marL="0" indent="0">
              <a:buNone/>
            </a:pPr>
            <a:r>
              <a:rPr lang="tr-TR" b="1" dirty="0"/>
              <a:t>03 - SANAT ATÖLYESİ</a:t>
            </a:r>
          </a:p>
          <a:p>
            <a:pPr marL="0" indent="0">
              <a:buNone/>
            </a:pPr>
            <a:r>
              <a:rPr lang="tr-TR" b="1" dirty="0"/>
              <a:t>04 - OYUN ATÖLYESİ</a:t>
            </a:r>
          </a:p>
          <a:p>
            <a:pPr marL="0" indent="0">
              <a:buNone/>
            </a:pPr>
            <a:r>
              <a:rPr lang="tr-TR" b="1" dirty="0"/>
              <a:t>05 - OYUN ATÖLYESİ</a:t>
            </a:r>
          </a:p>
          <a:p>
            <a:pPr marL="0" indent="0">
              <a:buNone/>
            </a:pPr>
            <a:r>
              <a:rPr lang="tr-TR" b="1" dirty="0"/>
              <a:t>06 - MESLEK ATÖLYESİ</a:t>
            </a:r>
          </a:p>
          <a:p>
            <a:pPr marL="0" indent="0">
              <a:buNone/>
            </a:pPr>
            <a:r>
              <a:rPr lang="tr-TR" b="1" dirty="0"/>
              <a:t>07 - MESLEK ATÖLYESİ</a:t>
            </a:r>
          </a:p>
          <a:p>
            <a:pPr marL="0" indent="0">
              <a:buNone/>
            </a:pPr>
            <a:r>
              <a:rPr lang="tr-TR" b="1" dirty="0"/>
              <a:t>08 - MESLEK ATÖLYESİ</a:t>
            </a:r>
          </a:p>
          <a:p>
            <a:pPr marL="0" indent="0">
              <a:buNone/>
            </a:pPr>
            <a:r>
              <a:rPr lang="tr-TR" b="1" dirty="0"/>
              <a:t>09 - ETÜT MERKEZİ</a:t>
            </a:r>
          </a:p>
        </p:txBody>
      </p:sp>
      <p:sp>
        <p:nvSpPr>
          <p:cNvPr id="4" name="Slayt Numarası Yer Tutucusu 3">
            <a:extLst>
              <a:ext uri="{FF2B5EF4-FFF2-40B4-BE49-F238E27FC236}">
                <a16:creationId xmlns="" xmlns:a16="http://schemas.microsoft.com/office/drawing/2014/main" id="{35CE6144-10CC-D579-71DD-4A466981AEEA}"/>
              </a:ext>
            </a:extLst>
          </p:cNvPr>
          <p:cNvSpPr>
            <a:spLocks noGrp="1"/>
          </p:cNvSpPr>
          <p:nvPr>
            <p:ph type="sldNum" sz="quarter" idx="12"/>
          </p:nvPr>
        </p:nvSpPr>
        <p:spPr/>
        <p:txBody>
          <a:bodyPr/>
          <a:lstStyle/>
          <a:p>
            <a:fld id="{2B19C552-EFCF-6C45-B96D-CD3C9379F80B}" type="slidenum">
              <a:rPr lang="tr-TR" smtClean="0"/>
              <a:t>8</a:t>
            </a:fld>
            <a:endParaRPr lang="tr-TR"/>
          </a:p>
        </p:txBody>
      </p:sp>
      <p:pic>
        <p:nvPicPr>
          <p:cNvPr id="8" name="Resim 7" descr="metin, çapraz bulmaca içeren bir resim&#10;&#10;Açıklama otomatik olarak oluşturuldu">
            <a:extLst>
              <a:ext uri="{FF2B5EF4-FFF2-40B4-BE49-F238E27FC236}">
                <a16:creationId xmlns="" xmlns:a16="http://schemas.microsoft.com/office/drawing/2014/main" id="{5C2E2309-CB1C-9EBF-2CF6-51C0B0D05FC4}"/>
              </a:ext>
            </a:extLst>
          </p:cNvPr>
          <p:cNvPicPr>
            <a:picLocks noChangeAspect="1"/>
          </p:cNvPicPr>
          <p:nvPr/>
        </p:nvPicPr>
        <p:blipFill>
          <a:blip r:embed="rId2"/>
          <a:stretch>
            <a:fillRect/>
          </a:stretch>
        </p:blipFill>
        <p:spPr>
          <a:xfrm>
            <a:off x="2872374" y="1809672"/>
            <a:ext cx="5292247" cy="3902059"/>
          </a:xfrm>
          <a:prstGeom prst="rect">
            <a:avLst/>
          </a:prstGeom>
        </p:spPr>
      </p:pic>
      <p:sp>
        <p:nvSpPr>
          <p:cNvPr id="9" name="Metin kutusu 8">
            <a:extLst>
              <a:ext uri="{FF2B5EF4-FFF2-40B4-BE49-F238E27FC236}">
                <a16:creationId xmlns="" xmlns:a16="http://schemas.microsoft.com/office/drawing/2014/main" id="{647FF245-0FDE-33CD-5C1B-8E7E66CBADC2}"/>
              </a:ext>
            </a:extLst>
          </p:cNvPr>
          <p:cNvSpPr txBox="1"/>
          <p:nvPr/>
        </p:nvSpPr>
        <p:spPr>
          <a:xfrm>
            <a:off x="3895594" y="1903956"/>
            <a:ext cx="475990" cy="369332"/>
          </a:xfrm>
          <a:prstGeom prst="rect">
            <a:avLst/>
          </a:prstGeom>
          <a:noFill/>
        </p:spPr>
        <p:txBody>
          <a:bodyPr wrap="square" rtlCol="0">
            <a:spAutoFit/>
          </a:bodyPr>
          <a:lstStyle/>
          <a:p>
            <a:r>
              <a:rPr lang="tr-TR" b="1" dirty="0">
                <a:latin typeface="Effra Light" panose="020B0403020203020204" pitchFamily="34" charset="0"/>
                <a:cs typeface="Effra Light" panose="020B0403020203020204" pitchFamily="34" charset="0"/>
              </a:rPr>
              <a:t>05</a:t>
            </a:r>
          </a:p>
        </p:txBody>
      </p:sp>
      <p:sp>
        <p:nvSpPr>
          <p:cNvPr id="10" name="Metin kutusu 9">
            <a:extLst>
              <a:ext uri="{FF2B5EF4-FFF2-40B4-BE49-F238E27FC236}">
                <a16:creationId xmlns="" xmlns:a16="http://schemas.microsoft.com/office/drawing/2014/main" id="{45F344C4-0FD4-A6C1-18D3-147AA5B9F376}"/>
              </a:ext>
            </a:extLst>
          </p:cNvPr>
          <p:cNvSpPr txBox="1"/>
          <p:nvPr/>
        </p:nvSpPr>
        <p:spPr>
          <a:xfrm>
            <a:off x="5280502" y="1903956"/>
            <a:ext cx="475990" cy="369332"/>
          </a:xfrm>
          <a:prstGeom prst="rect">
            <a:avLst/>
          </a:prstGeom>
          <a:noFill/>
        </p:spPr>
        <p:txBody>
          <a:bodyPr wrap="square" rtlCol="0">
            <a:spAutoFit/>
          </a:bodyPr>
          <a:lstStyle/>
          <a:p>
            <a:r>
              <a:rPr lang="tr-TR" b="1" dirty="0">
                <a:latin typeface="Effra Light" panose="020B0403020203020204" pitchFamily="34" charset="0"/>
                <a:cs typeface="Effra Light" panose="020B0403020203020204" pitchFamily="34" charset="0"/>
              </a:rPr>
              <a:t>06</a:t>
            </a:r>
          </a:p>
        </p:txBody>
      </p:sp>
      <p:sp>
        <p:nvSpPr>
          <p:cNvPr id="11" name="Metin kutusu 10">
            <a:extLst>
              <a:ext uri="{FF2B5EF4-FFF2-40B4-BE49-F238E27FC236}">
                <a16:creationId xmlns="" xmlns:a16="http://schemas.microsoft.com/office/drawing/2014/main" id="{60B71F1E-983C-29BF-CE14-2C8734A6BE7C}"/>
              </a:ext>
            </a:extLst>
          </p:cNvPr>
          <p:cNvSpPr txBox="1"/>
          <p:nvPr/>
        </p:nvSpPr>
        <p:spPr>
          <a:xfrm>
            <a:off x="6665410" y="1903956"/>
            <a:ext cx="475990" cy="369332"/>
          </a:xfrm>
          <a:prstGeom prst="rect">
            <a:avLst/>
          </a:prstGeom>
          <a:noFill/>
        </p:spPr>
        <p:txBody>
          <a:bodyPr wrap="square" rtlCol="0">
            <a:spAutoFit/>
          </a:bodyPr>
          <a:lstStyle/>
          <a:p>
            <a:r>
              <a:rPr lang="tr-TR" b="1" dirty="0">
                <a:latin typeface="Effra Light" panose="020B0403020203020204" pitchFamily="34" charset="0"/>
                <a:cs typeface="Effra Light" panose="020B0403020203020204" pitchFamily="34" charset="0"/>
              </a:rPr>
              <a:t>07</a:t>
            </a:r>
          </a:p>
        </p:txBody>
      </p:sp>
      <p:sp>
        <p:nvSpPr>
          <p:cNvPr id="12" name="Metin kutusu 11">
            <a:extLst>
              <a:ext uri="{FF2B5EF4-FFF2-40B4-BE49-F238E27FC236}">
                <a16:creationId xmlns="" xmlns:a16="http://schemas.microsoft.com/office/drawing/2014/main" id="{F3EA39A5-0DD9-58C5-97B5-4D9F81415C54}"/>
              </a:ext>
            </a:extLst>
          </p:cNvPr>
          <p:cNvSpPr txBox="1"/>
          <p:nvPr/>
        </p:nvSpPr>
        <p:spPr>
          <a:xfrm>
            <a:off x="7638527" y="2895600"/>
            <a:ext cx="475990" cy="369332"/>
          </a:xfrm>
          <a:prstGeom prst="rect">
            <a:avLst/>
          </a:prstGeom>
          <a:noFill/>
        </p:spPr>
        <p:txBody>
          <a:bodyPr wrap="square" rtlCol="0">
            <a:spAutoFit/>
          </a:bodyPr>
          <a:lstStyle/>
          <a:p>
            <a:r>
              <a:rPr lang="tr-TR" b="1" dirty="0">
                <a:latin typeface="Effra Light" panose="020B0403020203020204" pitchFamily="34" charset="0"/>
                <a:cs typeface="Effra Light" panose="020B0403020203020204" pitchFamily="34" charset="0"/>
              </a:rPr>
              <a:t>08</a:t>
            </a:r>
          </a:p>
        </p:txBody>
      </p:sp>
      <p:sp>
        <p:nvSpPr>
          <p:cNvPr id="13" name="Metin kutusu 12">
            <a:extLst>
              <a:ext uri="{FF2B5EF4-FFF2-40B4-BE49-F238E27FC236}">
                <a16:creationId xmlns="" xmlns:a16="http://schemas.microsoft.com/office/drawing/2014/main" id="{F12AF17B-3209-A4E7-832E-71A99B1AE5EA}"/>
              </a:ext>
            </a:extLst>
          </p:cNvPr>
          <p:cNvSpPr txBox="1"/>
          <p:nvPr/>
        </p:nvSpPr>
        <p:spPr>
          <a:xfrm>
            <a:off x="7638527" y="4166194"/>
            <a:ext cx="475990" cy="369332"/>
          </a:xfrm>
          <a:prstGeom prst="rect">
            <a:avLst/>
          </a:prstGeom>
          <a:noFill/>
        </p:spPr>
        <p:txBody>
          <a:bodyPr wrap="square" rtlCol="0">
            <a:spAutoFit/>
          </a:bodyPr>
          <a:lstStyle/>
          <a:p>
            <a:r>
              <a:rPr lang="tr-TR" b="1" dirty="0">
                <a:latin typeface="Effra Light" panose="020B0403020203020204" pitchFamily="34" charset="0"/>
                <a:cs typeface="Effra Light" panose="020B0403020203020204" pitchFamily="34" charset="0"/>
              </a:rPr>
              <a:t>09</a:t>
            </a:r>
          </a:p>
        </p:txBody>
      </p:sp>
      <p:sp>
        <p:nvSpPr>
          <p:cNvPr id="14" name="Metin kutusu 13">
            <a:extLst>
              <a:ext uri="{FF2B5EF4-FFF2-40B4-BE49-F238E27FC236}">
                <a16:creationId xmlns="" xmlns:a16="http://schemas.microsoft.com/office/drawing/2014/main" id="{7C0B6B5A-FF3D-CFC0-67B5-F8173C3C6ECC}"/>
              </a:ext>
            </a:extLst>
          </p:cNvPr>
          <p:cNvSpPr txBox="1"/>
          <p:nvPr/>
        </p:nvSpPr>
        <p:spPr>
          <a:xfrm>
            <a:off x="5276588" y="5241864"/>
            <a:ext cx="475990" cy="369332"/>
          </a:xfrm>
          <a:prstGeom prst="rect">
            <a:avLst/>
          </a:prstGeom>
          <a:noFill/>
        </p:spPr>
        <p:txBody>
          <a:bodyPr wrap="square" rtlCol="0">
            <a:spAutoFit/>
          </a:bodyPr>
          <a:lstStyle/>
          <a:p>
            <a:r>
              <a:rPr lang="tr-TR" b="1" dirty="0">
                <a:latin typeface="Effra Light" panose="020B0403020203020204" pitchFamily="34" charset="0"/>
                <a:cs typeface="Effra Light" panose="020B0403020203020204" pitchFamily="34" charset="0"/>
              </a:rPr>
              <a:t>01</a:t>
            </a:r>
          </a:p>
        </p:txBody>
      </p:sp>
      <p:sp>
        <p:nvSpPr>
          <p:cNvPr id="15" name="Metin kutusu 14">
            <a:extLst>
              <a:ext uri="{FF2B5EF4-FFF2-40B4-BE49-F238E27FC236}">
                <a16:creationId xmlns="" xmlns:a16="http://schemas.microsoft.com/office/drawing/2014/main" id="{C0FA2D91-2E96-92A4-5F43-A72E09E6A375}"/>
              </a:ext>
            </a:extLst>
          </p:cNvPr>
          <p:cNvSpPr txBox="1"/>
          <p:nvPr/>
        </p:nvSpPr>
        <p:spPr>
          <a:xfrm>
            <a:off x="3895594" y="5232609"/>
            <a:ext cx="475990" cy="369332"/>
          </a:xfrm>
          <a:prstGeom prst="rect">
            <a:avLst/>
          </a:prstGeom>
          <a:noFill/>
        </p:spPr>
        <p:txBody>
          <a:bodyPr wrap="square" rtlCol="0">
            <a:spAutoFit/>
          </a:bodyPr>
          <a:lstStyle/>
          <a:p>
            <a:r>
              <a:rPr lang="tr-TR" b="1" dirty="0">
                <a:latin typeface="Effra Light" panose="020B0403020203020204" pitchFamily="34" charset="0"/>
                <a:cs typeface="Effra Light" panose="020B0403020203020204" pitchFamily="34" charset="0"/>
              </a:rPr>
              <a:t>02</a:t>
            </a:r>
          </a:p>
        </p:txBody>
      </p:sp>
      <p:sp>
        <p:nvSpPr>
          <p:cNvPr id="16" name="Metin kutusu 15">
            <a:extLst>
              <a:ext uri="{FF2B5EF4-FFF2-40B4-BE49-F238E27FC236}">
                <a16:creationId xmlns="" xmlns:a16="http://schemas.microsoft.com/office/drawing/2014/main" id="{DCE0B249-FFC7-6402-4702-9C18D9F969CA}"/>
              </a:ext>
            </a:extLst>
          </p:cNvPr>
          <p:cNvSpPr txBox="1"/>
          <p:nvPr/>
        </p:nvSpPr>
        <p:spPr>
          <a:xfrm>
            <a:off x="2909952" y="2895600"/>
            <a:ext cx="475990" cy="369332"/>
          </a:xfrm>
          <a:prstGeom prst="rect">
            <a:avLst/>
          </a:prstGeom>
          <a:noFill/>
        </p:spPr>
        <p:txBody>
          <a:bodyPr wrap="square" rtlCol="0">
            <a:spAutoFit/>
          </a:bodyPr>
          <a:lstStyle/>
          <a:p>
            <a:r>
              <a:rPr lang="tr-TR" b="1" dirty="0">
                <a:latin typeface="Effra Light" panose="020B0403020203020204" pitchFamily="34" charset="0"/>
                <a:cs typeface="Effra Light" panose="020B0403020203020204" pitchFamily="34" charset="0"/>
              </a:rPr>
              <a:t>04</a:t>
            </a:r>
          </a:p>
        </p:txBody>
      </p:sp>
      <p:sp>
        <p:nvSpPr>
          <p:cNvPr id="17" name="Metin kutusu 16">
            <a:extLst>
              <a:ext uri="{FF2B5EF4-FFF2-40B4-BE49-F238E27FC236}">
                <a16:creationId xmlns="" xmlns:a16="http://schemas.microsoft.com/office/drawing/2014/main" id="{A4450B8F-37DB-1EB3-70D3-32D372FB4D7A}"/>
              </a:ext>
            </a:extLst>
          </p:cNvPr>
          <p:cNvSpPr txBox="1"/>
          <p:nvPr/>
        </p:nvSpPr>
        <p:spPr>
          <a:xfrm>
            <a:off x="2922478" y="4166194"/>
            <a:ext cx="475990" cy="369332"/>
          </a:xfrm>
          <a:prstGeom prst="rect">
            <a:avLst/>
          </a:prstGeom>
          <a:noFill/>
        </p:spPr>
        <p:txBody>
          <a:bodyPr wrap="square" rtlCol="0">
            <a:spAutoFit/>
          </a:bodyPr>
          <a:lstStyle/>
          <a:p>
            <a:r>
              <a:rPr lang="tr-TR" b="1" dirty="0">
                <a:latin typeface="Effra Light" panose="020B0403020203020204" pitchFamily="34" charset="0"/>
                <a:cs typeface="Effra Light" panose="020B0403020203020204" pitchFamily="34" charset="0"/>
              </a:rPr>
              <a:t>03</a:t>
            </a:r>
          </a:p>
        </p:txBody>
      </p:sp>
    </p:spTree>
    <p:extLst>
      <p:ext uri="{BB962C8B-B14F-4D97-AF65-F5344CB8AC3E}">
        <p14:creationId xmlns:p14="http://schemas.microsoft.com/office/powerpoint/2010/main" val="1720372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B6C5F6E-DC19-9690-C94B-B7A919F6B3D5}"/>
              </a:ext>
            </a:extLst>
          </p:cNvPr>
          <p:cNvSpPr>
            <a:spLocks noGrp="1"/>
          </p:cNvSpPr>
          <p:nvPr>
            <p:ph type="title"/>
          </p:nvPr>
        </p:nvSpPr>
        <p:spPr>
          <a:xfrm>
            <a:off x="277921" y="317749"/>
            <a:ext cx="6605479" cy="922880"/>
          </a:xfrm>
        </p:spPr>
        <p:txBody>
          <a:bodyPr>
            <a:noAutofit/>
          </a:bodyPr>
          <a:lstStyle/>
          <a:p>
            <a:r>
              <a:rPr lang="en-US" dirty="0" err="1"/>
              <a:t>Proje</a:t>
            </a:r>
            <a:r>
              <a:rPr lang="en-US" dirty="0"/>
              <a:t> </a:t>
            </a:r>
            <a:r>
              <a:rPr lang="en-US" dirty="0" err="1"/>
              <a:t>detayları</a:t>
            </a:r>
            <a:r>
              <a:rPr lang="en-US" dirty="0"/>
              <a:t> </a:t>
            </a:r>
            <a:r>
              <a:rPr lang="en-US" dirty="0" err="1"/>
              <a:t>ve</a:t>
            </a:r>
            <a:r>
              <a:rPr lang="en-US" dirty="0"/>
              <a:t> </a:t>
            </a:r>
            <a:r>
              <a:rPr lang="en-US" dirty="0" err="1"/>
              <a:t>uygulama</a:t>
            </a:r>
            <a:r>
              <a:rPr lang="en-US" dirty="0"/>
              <a:t> </a:t>
            </a:r>
            <a:r>
              <a:rPr lang="en-US" dirty="0" err="1"/>
              <a:t>planı</a:t>
            </a:r>
            <a:endParaRPr lang="tr-TR" dirty="0"/>
          </a:p>
        </p:txBody>
      </p:sp>
      <p:sp>
        <p:nvSpPr>
          <p:cNvPr id="3" name="İçerik Yer Tutucusu 2">
            <a:extLst>
              <a:ext uri="{FF2B5EF4-FFF2-40B4-BE49-F238E27FC236}">
                <a16:creationId xmlns="" xmlns:a16="http://schemas.microsoft.com/office/drawing/2014/main" id="{F3A3F4E0-5DAF-4983-9337-29E3F5997601}"/>
              </a:ext>
            </a:extLst>
          </p:cNvPr>
          <p:cNvSpPr>
            <a:spLocks noGrp="1"/>
          </p:cNvSpPr>
          <p:nvPr>
            <p:ph idx="1"/>
          </p:nvPr>
        </p:nvSpPr>
        <p:spPr>
          <a:xfrm>
            <a:off x="277921" y="1803050"/>
            <a:ext cx="3963879" cy="1448150"/>
          </a:xfrm>
        </p:spPr>
        <p:txBody>
          <a:bodyPr>
            <a:normAutofit lnSpcReduction="10000"/>
          </a:bodyPr>
          <a:lstStyle/>
          <a:p>
            <a:r>
              <a:rPr lang="tr-TR" dirty="0"/>
              <a:t>2 konteynerden 1'i okul öncesi, 1'i ilkokul çağındaki çocuklar için oyun atölyesi .</a:t>
            </a:r>
          </a:p>
          <a:p>
            <a:r>
              <a:rPr lang="tr-TR" dirty="0"/>
              <a:t>Konteynerlerin, çocukların keyifli vakit geçirebilecekleri şekilde dizayn edilmesi. Dışarıda bir oyun alanı kurulması.</a:t>
            </a:r>
          </a:p>
          <a:p>
            <a:r>
              <a:rPr lang="tr-TR" dirty="0"/>
              <a:t>Gönüllü eğitmenlerin görev alacağı atölyede pedagog eşliğinde çocuklara oyunlar, etkinlikler düzenlenmesi.</a:t>
            </a:r>
          </a:p>
        </p:txBody>
      </p:sp>
      <p:sp>
        <p:nvSpPr>
          <p:cNvPr id="4" name="Slayt Numarası Yer Tutucusu 3">
            <a:extLst>
              <a:ext uri="{FF2B5EF4-FFF2-40B4-BE49-F238E27FC236}">
                <a16:creationId xmlns="" xmlns:a16="http://schemas.microsoft.com/office/drawing/2014/main" id="{C7664CB3-ADB4-363B-1FEB-EE6B545CDD74}"/>
              </a:ext>
            </a:extLst>
          </p:cNvPr>
          <p:cNvSpPr>
            <a:spLocks noGrp="1"/>
          </p:cNvSpPr>
          <p:nvPr>
            <p:ph type="sldNum" sz="quarter" idx="12"/>
          </p:nvPr>
        </p:nvSpPr>
        <p:spPr/>
        <p:txBody>
          <a:bodyPr/>
          <a:lstStyle/>
          <a:p>
            <a:fld id="{2B19C552-EFCF-6C45-B96D-CD3C9379F80B}" type="slidenum">
              <a:rPr lang="tr-TR" smtClean="0"/>
              <a:t>9</a:t>
            </a:fld>
            <a:endParaRPr lang="tr-TR"/>
          </a:p>
        </p:txBody>
      </p:sp>
      <p:graphicFrame>
        <p:nvGraphicFramePr>
          <p:cNvPr id="11" name="Tablo 12">
            <a:extLst>
              <a:ext uri="{FF2B5EF4-FFF2-40B4-BE49-F238E27FC236}">
                <a16:creationId xmlns="" xmlns:a16="http://schemas.microsoft.com/office/drawing/2014/main" id="{FCB74234-6B37-23FD-BCFF-771835C45B56}"/>
              </a:ext>
            </a:extLst>
          </p:cNvPr>
          <p:cNvGraphicFramePr>
            <a:graphicFrameLocks/>
          </p:cNvGraphicFramePr>
          <p:nvPr>
            <p:extLst>
              <p:ext uri="{D42A27DB-BD31-4B8C-83A1-F6EECF244321}">
                <p14:modId xmlns:p14="http://schemas.microsoft.com/office/powerpoint/2010/main" val="3551915331"/>
              </p:ext>
            </p:extLst>
          </p:nvPr>
        </p:nvGraphicFramePr>
        <p:xfrm>
          <a:off x="389080" y="1363204"/>
          <a:ext cx="2153102" cy="370840"/>
        </p:xfrm>
        <a:graphic>
          <a:graphicData uri="http://schemas.openxmlformats.org/drawingml/2006/table">
            <a:tbl>
              <a:tblPr firstRow="1" bandRow="1">
                <a:tableStyleId>{2D5ABB26-0587-4C30-8999-92F81FD0307C}</a:tableStyleId>
              </a:tblPr>
              <a:tblGrid>
                <a:gridCol w="2153102">
                  <a:extLst>
                    <a:ext uri="{9D8B030D-6E8A-4147-A177-3AD203B41FA5}">
                      <a16:colId xmlns="" xmlns:a16="http://schemas.microsoft.com/office/drawing/2014/main" val="326831690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baseline="0" dirty="0" err="1">
                          <a:solidFill>
                            <a:schemeClr val="tx1"/>
                          </a:solidFill>
                          <a:latin typeface="Effra Medium" panose="020B0703020203020204" pitchFamily="34" charset="0"/>
                          <a:cs typeface="Effra Medium" panose="020B0703020203020204" pitchFamily="34" charset="0"/>
                        </a:rPr>
                        <a:t>Oyun</a:t>
                      </a:r>
                      <a:r>
                        <a:rPr lang="en-GB" sz="1400" b="0" baseline="0" dirty="0">
                          <a:solidFill>
                            <a:schemeClr val="tx1"/>
                          </a:solidFill>
                          <a:latin typeface="Effra Medium" panose="020B0703020203020204" pitchFamily="34" charset="0"/>
                          <a:cs typeface="Effra Medium" panose="020B0703020203020204" pitchFamily="34" charset="0"/>
                        </a:rPr>
                        <a:t> </a:t>
                      </a:r>
                      <a:r>
                        <a:rPr lang="en-GB" sz="1400" b="0" baseline="0" dirty="0" err="1" smtClean="0">
                          <a:solidFill>
                            <a:schemeClr val="tx1"/>
                          </a:solidFill>
                          <a:latin typeface="Effra Medium" panose="020B0703020203020204" pitchFamily="34" charset="0"/>
                          <a:cs typeface="Effra Medium" panose="020B0703020203020204" pitchFamily="34" charset="0"/>
                        </a:rPr>
                        <a:t>Atölyesi</a:t>
                      </a:r>
                      <a:r>
                        <a:rPr lang="tr-TR" sz="1400" b="0" baseline="0" dirty="0" smtClean="0">
                          <a:solidFill>
                            <a:schemeClr val="tx1"/>
                          </a:solidFill>
                          <a:latin typeface="Effra Medium" panose="020B0703020203020204" pitchFamily="34" charset="0"/>
                          <a:cs typeface="Effra Medium" panose="020B0703020203020204" pitchFamily="34" charset="0"/>
                        </a:rPr>
                        <a:t>*</a:t>
                      </a:r>
                      <a:endParaRPr lang="en-GB" sz="1400" b="0" baseline="0" dirty="0">
                        <a:solidFill>
                          <a:schemeClr val="tx1"/>
                        </a:solidFill>
                        <a:latin typeface="Effra Medium" panose="020B0703020203020204" pitchFamily="34" charset="0"/>
                        <a:cs typeface="Effra Medium" panose="020B0703020203020204" pitchFamily="34" charset="0"/>
                      </a:endParaRPr>
                    </a:p>
                  </a:txBody>
                  <a:tcPr>
                    <a:lnT w="12700" cap="flat" cmpd="sng" algn="ctr">
                      <a:solidFill>
                        <a:srgbClr val="0A4386"/>
                      </a:solidFill>
                      <a:prstDash val="solid"/>
                      <a:round/>
                      <a:headEnd type="none" w="med" len="med"/>
                      <a:tailEnd type="none" w="med" len="med"/>
                    </a:lnT>
                    <a:lnB w="12700" cap="flat" cmpd="sng" algn="ctr">
                      <a:solidFill>
                        <a:srgbClr val="48A04B"/>
                      </a:solidFill>
                      <a:prstDash val="solid"/>
                      <a:round/>
                      <a:headEnd type="none" w="med" len="med"/>
                      <a:tailEnd type="none" w="med" len="med"/>
                    </a:lnB>
                  </a:tcPr>
                </a:tc>
                <a:extLst>
                  <a:ext uri="{0D108BD9-81ED-4DB2-BD59-A6C34878D82A}">
                    <a16:rowId xmlns="" xmlns:a16="http://schemas.microsoft.com/office/drawing/2014/main" val="1703355936"/>
                  </a:ext>
                </a:extLst>
              </a:tr>
            </a:tbl>
          </a:graphicData>
        </a:graphic>
      </p:graphicFrame>
      <p:sp>
        <p:nvSpPr>
          <p:cNvPr id="12" name="İçerik Yer Tutucusu 2">
            <a:extLst>
              <a:ext uri="{FF2B5EF4-FFF2-40B4-BE49-F238E27FC236}">
                <a16:creationId xmlns="" xmlns:a16="http://schemas.microsoft.com/office/drawing/2014/main" id="{6DAEB3A5-4ACB-2A08-4D87-53AAF0873799}"/>
              </a:ext>
            </a:extLst>
          </p:cNvPr>
          <p:cNvSpPr txBox="1">
            <a:spLocks/>
          </p:cNvSpPr>
          <p:nvPr/>
        </p:nvSpPr>
        <p:spPr>
          <a:xfrm>
            <a:off x="277920" y="4046646"/>
            <a:ext cx="3963879" cy="1681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1pPr>
            <a:lvl2pPr marL="6858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2pPr>
            <a:lvl3pPr marL="11430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t>2 konteynerin, çocuk ve gençler için müzik, dans ve resim okulu olarak hazırlanması.</a:t>
            </a:r>
          </a:p>
          <a:p>
            <a:r>
              <a:rPr lang="tr-TR" dirty="0"/>
              <a:t>Dış mekana açık hava sineması kurulması.</a:t>
            </a:r>
          </a:p>
          <a:p>
            <a:r>
              <a:rPr lang="tr-TR" dirty="0"/>
              <a:t>Saatlik çizelgelerle her gün farklı aktiviteler planlanması</a:t>
            </a:r>
            <a:r>
              <a:rPr lang="tr-TR" dirty="0" smtClean="0"/>
              <a:t>.</a:t>
            </a:r>
            <a:endParaRPr lang="tr-TR" dirty="0"/>
          </a:p>
        </p:txBody>
      </p:sp>
      <p:graphicFrame>
        <p:nvGraphicFramePr>
          <p:cNvPr id="13" name="Tablo 12">
            <a:extLst>
              <a:ext uri="{FF2B5EF4-FFF2-40B4-BE49-F238E27FC236}">
                <a16:creationId xmlns="" xmlns:a16="http://schemas.microsoft.com/office/drawing/2014/main" id="{E07B079C-0F3C-0BBA-4FB3-59DCEDBC3916}"/>
              </a:ext>
            </a:extLst>
          </p:cNvPr>
          <p:cNvGraphicFramePr>
            <a:graphicFrameLocks/>
          </p:cNvGraphicFramePr>
          <p:nvPr>
            <p:extLst>
              <p:ext uri="{D42A27DB-BD31-4B8C-83A1-F6EECF244321}">
                <p14:modId xmlns:p14="http://schemas.microsoft.com/office/powerpoint/2010/main" val="160585221"/>
              </p:ext>
            </p:extLst>
          </p:nvPr>
        </p:nvGraphicFramePr>
        <p:xfrm>
          <a:off x="389080" y="3606801"/>
          <a:ext cx="2153102" cy="370840"/>
        </p:xfrm>
        <a:graphic>
          <a:graphicData uri="http://schemas.openxmlformats.org/drawingml/2006/table">
            <a:tbl>
              <a:tblPr firstRow="1" bandRow="1">
                <a:tableStyleId>{2D5ABB26-0587-4C30-8999-92F81FD0307C}</a:tableStyleId>
              </a:tblPr>
              <a:tblGrid>
                <a:gridCol w="2153102">
                  <a:extLst>
                    <a:ext uri="{9D8B030D-6E8A-4147-A177-3AD203B41FA5}">
                      <a16:colId xmlns="" xmlns:a16="http://schemas.microsoft.com/office/drawing/2014/main" val="326831690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baseline="0" dirty="0" err="1">
                          <a:solidFill>
                            <a:schemeClr val="tx1"/>
                          </a:solidFill>
                          <a:latin typeface="Effra Medium" panose="020B0703020203020204" pitchFamily="34" charset="0"/>
                          <a:cs typeface="Effra Medium" panose="020B0703020203020204" pitchFamily="34" charset="0"/>
                        </a:rPr>
                        <a:t>Sanat</a:t>
                      </a:r>
                      <a:r>
                        <a:rPr lang="en-GB" sz="1400" b="0" baseline="0" dirty="0">
                          <a:solidFill>
                            <a:schemeClr val="tx1"/>
                          </a:solidFill>
                          <a:latin typeface="Effra Medium" panose="020B0703020203020204" pitchFamily="34" charset="0"/>
                          <a:cs typeface="Effra Medium" panose="020B0703020203020204" pitchFamily="34" charset="0"/>
                        </a:rPr>
                        <a:t> </a:t>
                      </a:r>
                      <a:r>
                        <a:rPr lang="en-GB" sz="1400" b="0" baseline="0" dirty="0" err="1" smtClean="0">
                          <a:solidFill>
                            <a:schemeClr val="tx1"/>
                          </a:solidFill>
                          <a:latin typeface="Effra Medium" panose="020B0703020203020204" pitchFamily="34" charset="0"/>
                          <a:cs typeface="Effra Medium" panose="020B0703020203020204" pitchFamily="34" charset="0"/>
                        </a:rPr>
                        <a:t>Atölyesi</a:t>
                      </a:r>
                      <a:r>
                        <a:rPr lang="tr-TR" sz="1400" b="0" baseline="0" dirty="0" smtClean="0">
                          <a:solidFill>
                            <a:schemeClr val="tx1"/>
                          </a:solidFill>
                          <a:latin typeface="Effra Medium" panose="020B0703020203020204" pitchFamily="34" charset="0"/>
                          <a:cs typeface="Effra Medium" panose="020B0703020203020204" pitchFamily="34" charset="0"/>
                        </a:rPr>
                        <a:t>*</a:t>
                      </a:r>
                      <a:endParaRPr lang="en-GB" sz="1400" b="0" baseline="0" dirty="0">
                        <a:solidFill>
                          <a:schemeClr val="tx1"/>
                        </a:solidFill>
                        <a:latin typeface="Effra Medium" panose="020B0703020203020204" pitchFamily="34" charset="0"/>
                        <a:cs typeface="Effra Medium" panose="020B0703020203020204" pitchFamily="34" charset="0"/>
                      </a:endParaRPr>
                    </a:p>
                  </a:txBody>
                  <a:tcPr>
                    <a:lnT w="12700" cap="flat" cmpd="sng" algn="ctr">
                      <a:solidFill>
                        <a:srgbClr val="0A4386"/>
                      </a:solidFill>
                      <a:prstDash val="solid"/>
                      <a:round/>
                      <a:headEnd type="none" w="med" len="med"/>
                      <a:tailEnd type="none" w="med" len="med"/>
                    </a:lnT>
                    <a:lnB w="12700" cap="flat" cmpd="sng" algn="ctr">
                      <a:solidFill>
                        <a:srgbClr val="48A04B"/>
                      </a:solidFill>
                      <a:prstDash val="solid"/>
                      <a:round/>
                      <a:headEnd type="none" w="med" len="med"/>
                      <a:tailEnd type="none" w="med" len="med"/>
                    </a:lnB>
                  </a:tcPr>
                </a:tc>
                <a:extLst>
                  <a:ext uri="{0D108BD9-81ED-4DB2-BD59-A6C34878D82A}">
                    <a16:rowId xmlns="" xmlns:a16="http://schemas.microsoft.com/office/drawing/2014/main" val="1703355936"/>
                  </a:ext>
                </a:extLst>
              </a:tr>
            </a:tbl>
          </a:graphicData>
        </a:graphic>
      </p:graphicFrame>
      <p:pic>
        <p:nvPicPr>
          <p:cNvPr id="17" name="Resim 16">
            <a:extLst>
              <a:ext uri="{FF2B5EF4-FFF2-40B4-BE49-F238E27FC236}">
                <a16:creationId xmlns="" xmlns:a16="http://schemas.microsoft.com/office/drawing/2014/main" id="{F88474F4-C531-9923-A8D0-4B1B9CA40F2C}"/>
              </a:ext>
            </a:extLst>
          </p:cNvPr>
          <p:cNvPicPr>
            <a:picLocks noChangeAspect="1"/>
          </p:cNvPicPr>
          <p:nvPr/>
        </p:nvPicPr>
        <p:blipFill>
          <a:blip r:embed="rId2"/>
          <a:stretch>
            <a:fillRect/>
          </a:stretch>
        </p:blipFill>
        <p:spPr>
          <a:xfrm>
            <a:off x="5997152" y="4658648"/>
            <a:ext cx="2429405" cy="1644444"/>
          </a:xfrm>
          <a:prstGeom prst="rect">
            <a:avLst/>
          </a:prstGeom>
        </p:spPr>
      </p:pic>
      <p:pic>
        <p:nvPicPr>
          <p:cNvPr id="19" name="Resim 18" descr="metin, iç mekan, yer, tavan içeren bir resim&#10;&#10;Açıklama otomatik olarak oluşturuldu">
            <a:extLst>
              <a:ext uri="{FF2B5EF4-FFF2-40B4-BE49-F238E27FC236}">
                <a16:creationId xmlns="" xmlns:a16="http://schemas.microsoft.com/office/drawing/2014/main" id="{023A40FA-B1A4-8F39-4E5E-CE37BC9993FD}"/>
              </a:ext>
            </a:extLst>
          </p:cNvPr>
          <p:cNvPicPr>
            <a:picLocks noChangeAspect="1"/>
          </p:cNvPicPr>
          <p:nvPr/>
        </p:nvPicPr>
        <p:blipFill>
          <a:blip r:embed="rId3"/>
          <a:stretch>
            <a:fillRect/>
          </a:stretch>
        </p:blipFill>
        <p:spPr>
          <a:xfrm>
            <a:off x="5997151" y="1162391"/>
            <a:ext cx="2429405" cy="1654899"/>
          </a:xfrm>
          <a:prstGeom prst="rect">
            <a:avLst/>
          </a:prstGeom>
        </p:spPr>
      </p:pic>
      <p:pic>
        <p:nvPicPr>
          <p:cNvPr id="21" name="Resim 20">
            <a:extLst>
              <a:ext uri="{FF2B5EF4-FFF2-40B4-BE49-F238E27FC236}">
                <a16:creationId xmlns="" xmlns:a16="http://schemas.microsoft.com/office/drawing/2014/main" id="{6FF9E2A4-4270-A2D2-4BD3-FD9E8275BF27}"/>
              </a:ext>
            </a:extLst>
          </p:cNvPr>
          <p:cNvPicPr>
            <a:picLocks noChangeAspect="1"/>
          </p:cNvPicPr>
          <p:nvPr/>
        </p:nvPicPr>
        <p:blipFill>
          <a:blip r:embed="rId4"/>
          <a:stretch>
            <a:fillRect/>
          </a:stretch>
        </p:blipFill>
        <p:spPr>
          <a:xfrm>
            <a:off x="4584700" y="2923698"/>
            <a:ext cx="2406757" cy="1628542"/>
          </a:xfrm>
          <a:prstGeom prst="rect">
            <a:avLst/>
          </a:prstGeom>
        </p:spPr>
      </p:pic>
      <p:sp>
        <p:nvSpPr>
          <p:cNvPr id="14" name="İçerik Yer Tutucusu 2">
            <a:extLst>
              <a:ext uri="{FF2B5EF4-FFF2-40B4-BE49-F238E27FC236}">
                <a16:creationId xmlns="" xmlns:a16="http://schemas.microsoft.com/office/drawing/2014/main" id="{03A9E257-9060-75FE-2D47-1DC06B2C86C4}"/>
              </a:ext>
            </a:extLst>
          </p:cNvPr>
          <p:cNvSpPr txBox="1">
            <a:spLocks/>
          </p:cNvSpPr>
          <p:nvPr/>
        </p:nvSpPr>
        <p:spPr>
          <a:xfrm>
            <a:off x="277920" y="5322498"/>
            <a:ext cx="5719231" cy="1732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1pPr>
            <a:lvl2pPr marL="6858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200" b="0" i="0" kern="1200">
                <a:solidFill>
                  <a:schemeClr val="tx1"/>
                </a:solidFill>
                <a:latin typeface="Effra Light" panose="020B0403020203020204" pitchFamily="34" charset="0"/>
                <a:ea typeface="+mn-ea"/>
                <a:cs typeface="Effra Light" panose="020B0403020203020204" pitchFamily="34" charset="0"/>
              </a:defRPr>
            </a:lvl2pPr>
            <a:lvl3pPr marL="11430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A4386"/>
              </a:buClr>
              <a:buSzPct val="70000"/>
              <a:buFont typeface="Apple Symbols" panose="02000000000000000000" pitchFamily="2" charset="-79"/>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sz="1000" b="1" dirty="0" smtClean="0"/>
              <a:t>Not: </a:t>
            </a:r>
            <a:r>
              <a:rPr lang="tr-TR" sz="1000" dirty="0" smtClean="0"/>
              <a:t>Söz konusu alanın tüm iç dekorasyon ve uygulama materyalleri sponsor tedarikçi </a:t>
            </a:r>
            <a:br>
              <a:rPr lang="tr-TR" sz="1000" dirty="0" smtClean="0"/>
            </a:br>
            <a:r>
              <a:rPr lang="tr-TR" sz="1000" dirty="0" smtClean="0"/>
              <a:t>(Genç </a:t>
            </a:r>
            <a:r>
              <a:rPr lang="tr-TR" sz="1000" dirty="0" err="1" smtClean="0"/>
              <a:t>Populist</a:t>
            </a:r>
            <a:r>
              <a:rPr lang="tr-TR" sz="1000" dirty="0" smtClean="0"/>
              <a:t>) tarafından üstlenilmiştir. Sponsorluk kapsamında da tedarikçiye</a:t>
            </a:r>
          </a:p>
          <a:p>
            <a:pPr indent="-216000" algn="just">
              <a:lnSpc>
                <a:spcPct val="50000"/>
              </a:lnSpc>
              <a:buFont typeface="Arial" panose="020B0604020202020204" pitchFamily="34" charset="0"/>
              <a:buChar char="•"/>
            </a:pPr>
            <a:r>
              <a:rPr lang="tr-TR" sz="1000" dirty="0" err="1" smtClean="0"/>
              <a:t>Konteynerların</a:t>
            </a:r>
            <a:r>
              <a:rPr lang="tr-TR" sz="1000" dirty="0" smtClean="0"/>
              <a:t> üzerine firmanın logolarının uygulanma</a:t>
            </a:r>
          </a:p>
          <a:p>
            <a:pPr indent="-216000" algn="just">
              <a:lnSpc>
                <a:spcPct val="50000"/>
              </a:lnSpc>
              <a:buFont typeface="Arial" panose="020B0604020202020204" pitchFamily="34" charset="0"/>
              <a:buChar char="•"/>
            </a:pPr>
            <a:r>
              <a:rPr lang="tr-TR" sz="1000" dirty="0" smtClean="0"/>
              <a:t>Firmanın proje paydaş ve yürütücü listesine eklenme</a:t>
            </a:r>
          </a:p>
          <a:p>
            <a:pPr indent="-216000" algn="just">
              <a:lnSpc>
                <a:spcPct val="50000"/>
              </a:lnSpc>
              <a:buFont typeface="Arial" panose="020B0604020202020204" pitchFamily="34" charset="0"/>
              <a:buChar char="•"/>
            </a:pPr>
            <a:r>
              <a:rPr lang="tr-TR" sz="1000" dirty="0" smtClean="0"/>
              <a:t>Sosyal Medya paylaşımları ve Haberlerde  firma ismine yer verilme</a:t>
            </a:r>
          </a:p>
          <a:p>
            <a:pPr indent="-216000" algn="just">
              <a:lnSpc>
                <a:spcPct val="50000"/>
              </a:lnSpc>
              <a:buFont typeface="Arial" panose="020B0604020202020204" pitchFamily="34" charset="0"/>
              <a:buChar char="•"/>
            </a:pPr>
            <a:r>
              <a:rPr lang="tr-TR" sz="1000" dirty="0" smtClean="0"/>
              <a:t>Açılışa ve gerçekleşecek diğer organizasyonlara ev sahibi olarak katılma ayrıcalığı tanınmıştır.</a:t>
            </a:r>
          </a:p>
        </p:txBody>
      </p:sp>
    </p:spTree>
    <p:extLst>
      <p:ext uri="{BB962C8B-B14F-4D97-AF65-F5344CB8AC3E}">
        <p14:creationId xmlns:p14="http://schemas.microsoft.com/office/powerpoint/2010/main" val="271306576"/>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2093</TotalTime>
  <Words>1466</Words>
  <Application>Microsoft Office PowerPoint</Application>
  <PresentationFormat>Ekran Gösterisi (4:3)</PresentationFormat>
  <Paragraphs>183</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Office Teması</vt:lpstr>
      <vt:lpstr>Uludağ Enerji: Hatay’da Yaşam ve Gelişim Kampüsü</vt:lpstr>
      <vt:lpstr>Asrın felaketi / Ne oldu? 6 Şubat 2023 günü, Kahramanmaraş, Türkiye merkezli 7.7 ve 7.6 büyüklüklerinde iki deprem meydana geldi. Türkiye'nin güneydoğu bölgesinde 11 ilin etkilendiği depremlerde 50.000'in üzerinde can kaybı ve 100.000'in üzerinde yaralı sayısı açıklandı.</vt:lpstr>
      <vt:lpstr>Proje Amacı</vt:lpstr>
      <vt:lpstr>PowerPoint Sunusu</vt:lpstr>
      <vt:lpstr>Proje Hedefleri</vt:lpstr>
      <vt:lpstr>Yerleşim Planı</vt:lpstr>
      <vt:lpstr>Yerleşim Planı</vt:lpstr>
      <vt:lpstr>Örnek Kampüs Bölümlemesi</vt:lpstr>
      <vt:lpstr>Proje detayları ve uygulama planı</vt:lpstr>
      <vt:lpstr>Proje detayları ve uygulama planı</vt:lpstr>
      <vt:lpstr>Proje detayları ve uygulama planı</vt:lpstr>
      <vt:lpstr>Proje detayları ve uygulama planı</vt:lpstr>
      <vt:lpstr>Proje detayları ve uygulama planı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Duygu Miray Bilgin</dc:creator>
  <cp:lastModifiedBy>Can Ginyol</cp:lastModifiedBy>
  <cp:revision>62</cp:revision>
  <dcterms:created xsi:type="dcterms:W3CDTF">2023-03-09T09:05:40Z</dcterms:created>
  <dcterms:modified xsi:type="dcterms:W3CDTF">2023-04-24T13:38:47Z</dcterms:modified>
</cp:coreProperties>
</file>